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kerolli Bold" panose="020B0604020202020204" charset="-34"/>
      <p:regular r:id="rId20"/>
    </p:embeddedFont>
    <p:embeddedFont>
      <p:font typeface="Open Sans" panose="020B0606030504020204" pitchFamily="34" charset="0"/>
      <p:regular r:id="rId21"/>
    </p:embeddedFont>
    <p:embeddedFont>
      <p:font typeface="Open Sans Bold" panose="020B0806030504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0" d="100"/>
          <a:sy n="60" d="100"/>
        </p:scale>
        <p:origin x="846" y="11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1.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29.svg"/><Relationship Id="rId4" Type="http://schemas.openxmlformats.org/officeDocument/2006/relationships/image" Target="../media/image15.sv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21.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21.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3.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3.sv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0.png"/><Relationship Id="rId7" Type="http://schemas.openxmlformats.org/officeDocument/2006/relationships/hyperlink" Target="https://www.coursera.org/articles/what-is-agile-a-beginners-guide"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3.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3.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1.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29.svg"/><Relationship Id="rId4" Type="http://schemas.openxmlformats.org/officeDocument/2006/relationships/image" Target="../media/image15.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21.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2245094" y="392819"/>
            <a:ext cx="13797812" cy="9894181"/>
          </a:xfrm>
          <a:custGeom>
            <a:avLst/>
            <a:gdLst/>
            <a:ahLst/>
            <a:cxnLst/>
            <a:rect l="l" t="t" r="r" b="b"/>
            <a:pathLst>
              <a:path w="13797812" h="9894181">
                <a:moveTo>
                  <a:pt x="0" y="0"/>
                </a:moveTo>
                <a:lnTo>
                  <a:pt x="13797812" y="0"/>
                </a:lnTo>
                <a:lnTo>
                  <a:pt x="13797812" y="9894181"/>
                </a:lnTo>
                <a:lnTo>
                  <a:pt x="0" y="9894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4828" y="392819"/>
            <a:ext cx="2187754" cy="2057400"/>
          </a:xfrm>
          <a:custGeom>
            <a:avLst/>
            <a:gdLst/>
            <a:ahLst/>
            <a:cxnLst/>
            <a:rect l="l" t="t" r="r" b="b"/>
            <a:pathLst>
              <a:path w="2187754" h="2057400">
                <a:moveTo>
                  <a:pt x="0" y="0"/>
                </a:moveTo>
                <a:lnTo>
                  <a:pt x="2187753" y="0"/>
                </a:lnTo>
                <a:lnTo>
                  <a:pt x="21877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66905" y="5348401"/>
            <a:ext cx="4021095" cy="4335412"/>
          </a:xfrm>
          <a:custGeom>
            <a:avLst/>
            <a:gdLst/>
            <a:ahLst/>
            <a:cxnLst/>
            <a:rect l="l" t="t" r="r" b="b"/>
            <a:pathLst>
              <a:path w="4021095" h="4335412">
                <a:moveTo>
                  <a:pt x="0" y="0"/>
                </a:moveTo>
                <a:lnTo>
                  <a:pt x="4021095" y="0"/>
                </a:lnTo>
                <a:lnTo>
                  <a:pt x="4021095" y="4335412"/>
                </a:lnTo>
                <a:lnTo>
                  <a:pt x="0" y="4335412"/>
                </a:lnTo>
                <a:lnTo>
                  <a:pt x="0" y="0"/>
                </a:lnTo>
                <a:close/>
              </a:path>
            </a:pathLst>
          </a:custGeom>
          <a:blipFill>
            <a:blip r:embed="rId7"/>
            <a:stretch>
              <a:fillRect/>
            </a:stretch>
          </a:blipFill>
        </p:spPr>
        <p:txBody>
          <a:bodyPr/>
          <a:lstStyle/>
          <a:p>
            <a:endParaRPr lang="en-US"/>
          </a:p>
        </p:txBody>
      </p:sp>
      <p:sp>
        <p:nvSpPr>
          <p:cNvPr id="6" name="Freeform 6"/>
          <p:cNvSpPr/>
          <p:nvPr/>
        </p:nvSpPr>
        <p:spPr>
          <a:xfrm rot="-3113696">
            <a:off x="-58035" y="516948"/>
            <a:ext cx="2764015" cy="2980070"/>
          </a:xfrm>
          <a:custGeom>
            <a:avLst/>
            <a:gdLst/>
            <a:ahLst/>
            <a:cxnLst/>
            <a:rect l="l" t="t" r="r" b="b"/>
            <a:pathLst>
              <a:path w="2764015" h="2980070">
                <a:moveTo>
                  <a:pt x="0" y="0"/>
                </a:moveTo>
                <a:lnTo>
                  <a:pt x="2764014" y="0"/>
                </a:lnTo>
                <a:lnTo>
                  <a:pt x="2764014" y="2980070"/>
                </a:lnTo>
                <a:lnTo>
                  <a:pt x="0" y="298007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3349296" y="3471976"/>
            <a:ext cx="11589409" cy="2186240"/>
          </a:xfrm>
          <a:prstGeom prst="rect">
            <a:avLst/>
          </a:prstGeom>
        </p:spPr>
        <p:txBody>
          <a:bodyPr lIns="0" tIns="0" rIns="0" bIns="0" rtlCol="0" anchor="t">
            <a:spAutoFit/>
          </a:bodyPr>
          <a:lstStyle/>
          <a:p>
            <a:pPr algn="ctr">
              <a:lnSpc>
                <a:spcPts val="12319"/>
              </a:lnSpc>
            </a:pPr>
            <a:r>
              <a:rPr lang="en-US" sz="8799" b="1">
                <a:solidFill>
                  <a:srgbClr val="000000"/>
                </a:solidFill>
                <a:latin typeface="Cakerolli Bold"/>
                <a:ea typeface="Cakerolli Bold"/>
                <a:cs typeface="Cakerolli Bold"/>
                <a:sym typeface="Cakerolli Bold"/>
              </a:rPr>
              <a:t>Agile Presentation</a:t>
            </a:r>
          </a:p>
        </p:txBody>
      </p:sp>
      <p:sp>
        <p:nvSpPr>
          <p:cNvPr id="8" name="TextBox 8"/>
          <p:cNvSpPr txBox="1"/>
          <p:nvPr/>
        </p:nvSpPr>
        <p:spPr>
          <a:xfrm>
            <a:off x="6301100" y="5153390"/>
            <a:ext cx="5685800" cy="3201217"/>
          </a:xfrm>
          <a:prstGeom prst="rect">
            <a:avLst/>
          </a:prstGeom>
        </p:spPr>
        <p:txBody>
          <a:bodyPr lIns="0" tIns="0" rIns="0" bIns="0" rtlCol="0" anchor="t">
            <a:spAutoFit/>
          </a:bodyPr>
          <a:lstStyle/>
          <a:p>
            <a:pPr algn="ctr">
              <a:lnSpc>
                <a:spcPts val="7462"/>
              </a:lnSpc>
            </a:pPr>
            <a:r>
              <a:rPr lang="en-US" sz="5330" b="1">
                <a:solidFill>
                  <a:srgbClr val="000000"/>
                </a:solidFill>
                <a:latin typeface="Cakerolli Bold"/>
                <a:ea typeface="Cakerolli Bold"/>
                <a:cs typeface="Cakerolli Bold"/>
                <a:sym typeface="Cakerolli Bold"/>
              </a:rPr>
              <a:t>By Steven Armenta</a:t>
            </a:r>
          </a:p>
          <a:p>
            <a:pPr algn="ctr">
              <a:lnSpc>
                <a:spcPts val="7462"/>
              </a:lnSpc>
            </a:pPr>
            <a:r>
              <a:rPr lang="en-US" sz="5330" b="1">
                <a:solidFill>
                  <a:srgbClr val="000000"/>
                </a:solidFill>
                <a:latin typeface="Cakerolli Bold"/>
                <a:ea typeface="Cakerolli Bold"/>
                <a:cs typeface="Cakerolli Bold"/>
                <a:sym typeface="Cakerolli Bold"/>
              </a:rPr>
              <a:t>CS 250 </a:t>
            </a:r>
          </a:p>
          <a:p>
            <a:pPr algn="ctr">
              <a:lnSpc>
                <a:spcPts val="7462"/>
              </a:lnSpc>
            </a:pPr>
            <a:r>
              <a:rPr lang="en-US" sz="5330" b="1">
                <a:solidFill>
                  <a:srgbClr val="000000"/>
                </a:solidFill>
                <a:latin typeface="Cakerolli Bold"/>
                <a:ea typeface="Cakerolli Bold"/>
                <a:cs typeface="Cakerolli Bold"/>
                <a:sym typeface="Cakerolli Bold"/>
              </a:rPr>
              <a:t>7-1 Final Project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flipV="1">
            <a:off x="1229848" y="856252"/>
            <a:ext cx="13547320" cy="10425791"/>
          </a:xfrm>
          <a:custGeom>
            <a:avLst/>
            <a:gdLst/>
            <a:ahLst/>
            <a:cxnLst/>
            <a:rect l="l" t="t" r="r" b="b"/>
            <a:pathLst>
              <a:path w="13547320" h="10425791">
                <a:moveTo>
                  <a:pt x="0" y="10425792"/>
                </a:moveTo>
                <a:lnTo>
                  <a:pt x="13547320" y="10425792"/>
                </a:lnTo>
                <a:lnTo>
                  <a:pt x="13547320" y="0"/>
                </a:lnTo>
                <a:lnTo>
                  <a:pt x="0" y="0"/>
                </a:lnTo>
                <a:lnTo>
                  <a:pt x="0" y="1042579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399189" y="-577260"/>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3647902" y="4766921"/>
            <a:ext cx="10043113" cy="3497541"/>
          </a:xfrm>
          <a:prstGeom prst="rect">
            <a:avLst/>
          </a:prstGeom>
        </p:spPr>
        <p:txBody>
          <a:bodyPr lIns="0" tIns="0" rIns="0" bIns="0" rtlCol="0" anchor="t">
            <a:spAutoFit/>
          </a:bodyPr>
          <a:lstStyle/>
          <a:p>
            <a:pPr algn="ctr">
              <a:lnSpc>
                <a:spcPts val="3079"/>
              </a:lnSpc>
            </a:pPr>
            <a:r>
              <a:rPr lang="en-US" sz="2199" b="1">
                <a:solidFill>
                  <a:srgbClr val="000000"/>
                </a:solidFill>
                <a:latin typeface="Open Sans Bold"/>
                <a:ea typeface="Open Sans Bold"/>
                <a:cs typeface="Open Sans Bold"/>
                <a:sym typeface="Open Sans Bold"/>
              </a:rPr>
              <a:t>Final Deployment and Maintenance </a:t>
            </a:r>
          </a:p>
          <a:p>
            <a:pPr marL="474979" lvl="1" indent="-237490" algn="l">
              <a:lnSpc>
                <a:spcPts val="3079"/>
              </a:lnSpc>
              <a:buFont typeface="Arial"/>
              <a:buChar char="•"/>
            </a:pPr>
            <a:r>
              <a:rPr lang="en-US" sz="2199">
                <a:solidFill>
                  <a:srgbClr val="000000"/>
                </a:solidFill>
                <a:latin typeface="Open Sans"/>
                <a:ea typeface="Open Sans"/>
                <a:cs typeface="Open Sans"/>
                <a:sym typeface="Open Sans"/>
              </a:rPr>
              <a:t>Final Sprint Review and Retrospective will take place which will help the team gain velocity and provide a more effective product that meets current client requirements. </a:t>
            </a:r>
          </a:p>
          <a:p>
            <a:pPr marL="474979" lvl="1" indent="-237490" algn="l">
              <a:lnSpc>
                <a:spcPts val="3079"/>
              </a:lnSpc>
              <a:buFont typeface="Arial"/>
              <a:buChar char="•"/>
            </a:pPr>
            <a:r>
              <a:rPr lang="en-US" sz="2199">
                <a:solidFill>
                  <a:srgbClr val="000000"/>
                </a:solidFill>
                <a:latin typeface="Open Sans"/>
                <a:ea typeface="Open Sans"/>
                <a:cs typeface="Open Sans"/>
                <a:sym typeface="Open Sans"/>
              </a:rPr>
              <a:t>Once the product is released and users have a chance to use it, the product is deployed and maintenance phase begins. </a:t>
            </a:r>
          </a:p>
          <a:p>
            <a:pPr marL="474979" lvl="1" indent="-237490" algn="l">
              <a:lnSpc>
                <a:spcPts val="3079"/>
              </a:lnSpc>
              <a:buFont typeface="Arial"/>
              <a:buChar char="•"/>
            </a:pPr>
            <a:r>
              <a:rPr lang="en-US" sz="2199">
                <a:solidFill>
                  <a:srgbClr val="000000"/>
                </a:solidFill>
                <a:latin typeface="Open Sans"/>
                <a:ea typeface="Open Sans"/>
                <a:cs typeface="Open Sans"/>
                <a:sym typeface="Open Sans"/>
              </a:rPr>
              <a:t>During the maintenance phase, the product is updated, for the customer and as issues arise additional improvements are taken into account for future sprints. </a:t>
            </a:r>
          </a:p>
        </p:txBody>
      </p:sp>
      <p:sp>
        <p:nvSpPr>
          <p:cNvPr id="6" name="TextBox 6"/>
          <p:cNvSpPr txBox="1"/>
          <p:nvPr/>
        </p:nvSpPr>
        <p:spPr>
          <a:xfrm rot="-235009">
            <a:off x="3887937" y="938188"/>
            <a:ext cx="9327273" cy="2168700"/>
          </a:xfrm>
          <a:prstGeom prst="rect">
            <a:avLst/>
          </a:prstGeom>
        </p:spPr>
        <p:txBody>
          <a:bodyPr lIns="0" tIns="0" rIns="0" bIns="0" rtlCol="0" anchor="t">
            <a:spAutoFit/>
          </a:bodyPr>
          <a:lstStyle/>
          <a:p>
            <a:pPr algn="ctr">
              <a:lnSpc>
                <a:spcPts val="12242"/>
              </a:lnSpc>
            </a:pPr>
            <a:r>
              <a:rPr lang="en-US" sz="8744" b="1" dirty="0">
                <a:solidFill>
                  <a:srgbClr val="000000"/>
                </a:solidFill>
                <a:latin typeface="Cakerolli Bold"/>
                <a:ea typeface="Cakerolli Bold"/>
                <a:cs typeface="Cakerolli Bold"/>
                <a:sym typeface="Cakerolli Bold"/>
              </a:rPr>
              <a:t>AGILE PHASES</a:t>
            </a:r>
          </a:p>
        </p:txBody>
      </p:sp>
      <p:sp>
        <p:nvSpPr>
          <p:cNvPr id="7" name="Freeform 7"/>
          <p:cNvSpPr/>
          <p:nvPr/>
        </p:nvSpPr>
        <p:spPr>
          <a:xfrm flipV="1">
            <a:off x="-4800933" y="-864758"/>
            <a:ext cx="9601867" cy="8229600"/>
          </a:xfrm>
          <a:custGeom>
            <a:avLst/>
            <a:gdLst/>
            <a:ahLst/>
            <a:cxnLst/>
            <a:rect l="l" t="t" r="r" b="b"/>
            <a:pathLst>
              <a:path w="9601867" h="8229600">
                <a:moveTo>
                  <a:pt x="0" y="8229600"/>
                </a:moveTo>
                <a:lnTo>
                  <a:pt x="9601866" y="8229600"/>
                </a:lnTo>
                <a:lnTo>
                  <a:pt x="9601866" y="0"/>
                </a:lnTo>
                <a:lnTo>
                  <a:pt x="0" y="0"/>
                </a:lnTo>
                <a:lnTo>
                  <a:pt x="0" y="8229600"/>
                </a:lnTo>
                <a:close/>
              </a:path>
            </a:pathLst>
          </a:custGeom>
          <a:blipFill>
            <a:blip r:embed="rId7"/>
            <a:stretch>
              <a:fillRect/>
            </a:stretch>
          </a:blipFill>
        </p:spPr>
        <p:txBody>
          <a:bodyPr/>
          <a:lstStyle/>
          <a:p>
            <a:endParaRPr lang="en-US"/>
          </a:p>
        </p:txBody>
      </p:sp>
      <p:sp>
        <p:nvSpPr>
          <p:cNvPr id="8" name="Freeform 8"/>
          <p:cNvSpPr/>
          <p:nvPr/>
        </p:nvSpPr>
        <p:spPr>
          <a:xfrm flipH="1">
            <a:off x="9662307" y="5782380"/>
            <a:ext cx="9601867" cy="8229600"/>
          </a:xfrm>
          <a:custGeom>
            <a:avLst/>
            <a:gdLst/>
            <a:ahLst/>
            <a:cxnLst/>
            <a:rect l="l" t="t" r="r" b="b"/>
            <a:pathLst>
              <a:path w="9601867" h="8229600">
                <a:moveTo>
                  <a:pt x="9601867" y="0"/>
                </a:moveTo>
                <a:lnTo>
                  <a:pt x="0" y="0"/>
                </a:lnTo>
                <a:lnTo>
                  <a:pt x="0" y="8229600"/>
                </a:lnTo>
                <a:lnTo>
                  <a:pt x="9601867" y="8229600"/>
                </a:lnTo>
                <a:lnTo>
                  <a:pt x="9601867" y="0"/>
                </a:lnTo>
                <a:close/>
              </a:path>
            </a:pathLst>
          </a:custGeom>
          <a:blipFill>
            <a:blip r:embed="rId7"/>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2245094" y="392819"/>
            <a:ext cx="13797812" cy="9894181"/>
          </a:xfrm>
          <a:custGeom>
            <a:avLst/>
            <a:gdLst/>
            <a:ahLst/>
            <a:cxnLst/>
            <a:rect l="l" t="t" r="r" b="b"/>
            <a:pathLst>
              <a:path w="13797812" h="9894181">
                <a:moveTo>
                  <a:pt x="0" y="0"/>
                </a:moveTo>
                <a:lnTo>
                  <a:pt x="13797812" y="0"/>
                </a:lnTo>
                <a:lnTo>
                  <a:pt x="13797812" y="9894181"/>
                </a:lnTo>
                <a:lnTo>
                  <a:pt x="0" y="9894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4828" y="392819"/>
            <a:ext cx="2187754" cy="2057400"/>
          </a:xfrm>
          <a:custGeom>
            <a:avLst/>
            <a:gdLst/>
            <a:ahLst/>
            <a:cxnLst/>
            <a:rect l="l" t="t" r="r" b="b"/>
            <a:pathLst>
              <a:path w="2187754" h="2057400">
                <a:moveTo>
                  <a:pt x="0" y="0"/>
                </a:moveTo>
                <a:lnTo>
                  <a:pt x="2187753" y="0"/>
                </a:lnTo>
                <a:lnTo>
                  <a:pt x="21877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66905" y="5348401"/>
            <a:ext cx="4021095" cy="4335412"/>
          </a:xfrm>
          <a:custGeom>
            <a:avLst/>
            <a:gdLst/>
            <a:ahLst/>
            <a:cxnLst/>
            <a:rect l="l" t="t" r="r" b="b"/>
            <a:pathLst>
              <a:path w="4021095" h="4335412">
                <a:moveTo>
                  <a:pt x="0" y="0"/>
                </a:moveTo>
                <a:lnTo>
                  <a:pt x="4021095" y="0"/>
                </a:lnTo>
                <a:lnTo>
                  <a:pt x="4021095" y="4335412"/>
                </a:lnTo>
                <a:lnTo>
                  <a:pt x="0" y="4335412"/>
                </a:lnTo>
                <a:lnTo>
                  <a:pt x="0" y="0"/>
                </a:lnTo>
                <a:close/>
              </a:path>
            </a:pathLst>
          </a:custGeom>
          <a:blipFill>
            <a:blip r:embed="rId7"/>
            <a:stretch>
              <a:fillRect/>
            </a:stretch>
          </a:blipFill>
        </p:spPr>
        <p:txBody>
          <a:bodyPr/>
          <a:lstStyle/>
          <a:p>
            <a:endParaRPr lang="en-US"/>
          </a:p>
        </p:txBody>
      </p:sp>
      <p:sp>
        <p:nvSpPr>
          <p:cNvPr id="6" name="Freeform 6"/>
          <p:cNvSpPr/>
          <p:nvPr/>
        </p:nvSpPr>
        <p:spPr>
          <a:xfrm rot="-3113696">
            <a:off x="-58035" y="516948"/>
            <a:ext cx="2764015" cy="2980070"/>
          </a:xfrm>
          <a:custGeom>
            <a:avLst/>
            <a:gdLst/>
            <a:ahLst/>
            <a:cxnLst/>
            <a:rect l="l" t="t" r="r" b="b"/>
            <a:pathLst>
              <a:path w="2764015" h="2980070">
                <a:moveTo>
                  <a:pt x="0" y="0"/>
                </a:moveTo>
                <a:lnTo>
                  <a:pt x="2764014" y="0"/>
                </a:lnTo>
                <a:lnTo>
                  <a:pt x="2764014" y="2980070"/>
                </a:lnTo>
                <a:lnTo>
                  <a:pt x="0" y="298007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3349296" y="4126926"/>
            <a:ext cx="11589409" cy="2150712"/>
          </a:xfrm>
          <a:prstGeom prst="rect">
            <a:avLst/>
          </a:prstGeom>
        </p:spPr>
        <p:txBody>
          <a:bodyPr lIns="0" tIns="0" rIns="0" bIns="0" rtlCol="0" anchor="t">
            <a:spAutoFit/>
          </a:bodyPr>
          <a:lstStyle/>
          <a:p>
            <a:pPr algn="ctr">
              <a:lnSpc>
                <a:spcPts val="12180"/>
              </a:lnSpc>
            </a:pPr>
            <a:r>
              <a:rPr lang="en-US" sz="8700" b="1" dirty="0">
                <a:solidFill>
                  <a:srgbClr val="000000"/>
                </a:solidFill>
                <a:latin typeface="Cakerolli Bold"/>
                <a:ea typeface="Cakerolli Bold"/>
                <a:cs typeface="Cakerolli Bold"/>
                <a:sym typeface="Cakerolli Bold"/>
              </a:rPr>
              <a:t>Waterfall</a:t>
            </a:r>
          </a:p>
        </p:txBody>
      </p:sp>
      <p:sp>
        <p:nvSpPr>
          <p:cNvPr id="8" name="Freeform 8"/>
          <p:cNvSpPr/>
          <p:nvPr/>
        </p:nvSpPr>
        <p:spPr>
          <a:xfrm>
            <a:off x="2794726" y="3501783"/>
            <a:ext cx="1587331" cy="4014324"/>
          </a:xfrm>
          <a:custGeom>
            <a:avLst/>
            <a:gdLst/>
            <a:ahLst/>
            <a:cxnLst/>
            <a:rect l="l" t="t" r="r" b="b"/>
            <a:pathLst>
              <a:path w="1587331" h="4014324">
                <a:moveTo>
                  <a:pt x="0" y="0"/>
                </a:moveTo>
                <a:lnTo>
                  <a:pt x="1587331" y="0"/>
                </a:lnTo>
                <a:lnTo>
                  <a:pt x="1587331" y="4014324"/>
                </a:lnTo>
                <a:lnTo>
                  <a:pt x="0" y="4014324"/>
                </a:lnTo>
                <a:lnTo>
                  <a:pt x="0" y="0"/>
                </a:lnTo>
                <a:close/>
              </a:path>
            </a:pathLst>
          </a:custGeom>
          <a:blipFill>
            <a:blip r:embed="rId8"/>
            <a:stretch>
              <a:fillRect/>
            </a:stretch>
          </a:blipFill>
        </p:spPr>
        <p:txBody>
          <a:bodyPr/>
          <a:lstStyle/>
          <a:p>
            <a:endParaRPr lang="en-US"/>
          </a:p>
        </p:txBody>
      </p:sp>
      <p:sp>
        <p:nvSpPr>
          <p:cNvPr id="9" name="Freeform 9"/>
          <p:cNvSpPr/>
          <p:nvPr/>
        </p:nvSpPr>
        <p:spPr>
          <a:xfrm>
            <a:off x="13351374" y="5967775"/>
            <a:ext cx="1587331" cy="4014324"/>
          </a:xfrm>
          <a:custGeom>
            <a:avLst/>
            <a:gdLst/>
            <a:ahLst/>
            <a:cxnLst/>
            <a:rect l="l" t="t" r="r" b="b"/>
            <a:pathLst>
              <a:path w="1587331" h="4014324">
                <a:moveTo>
                  <a:pt x="0" y="0"/>
                </a:moveTo>
                <a:lnTo>
                  <a:pt x="1587330" y="0"/>
                </a:lnTo>
                <a:lnTo>
                  <a:pt x="1587330" y="4014325"/>
                </a:lnTo>
                <a:lnTo>
                  <a:pt x="0" y="4014325"/>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683939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55500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123783"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660115" y="13909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5224349" y="-725906"/>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rot="-235009">
            <a:off x="5925219" y="882622"/>
            <a:ext cx="9327273" cy="1589974"/>
          </a:xfrm>
          <a:prstGeom prst="rect">
            <a:avLst/>
          </a:prstGeom>
        </p:spPr>
        <p:txBody>
          <a:bodyPr lIns="0" tIns="0" rIns="0" bIns="0" rtlCol="0" anchor="t">
            <a:spAutoFit/>
          </a:bodyPr>
          <a:lstStyle/>
          <a:p>
            <a:pPr algn="ctr">
              <a:lnSpc>
                <a:spcPts val="8959"/>
              </a:lnSpc>
            </a:pPr>
            <a:r>
              <a:rPr lang="en-US" sz="6399" b="1" dirty="0">
                <a:solidFill>
                  <a:srgbClr val="000000"/>
                </a:solidFill>
                <a:latin typeface="Cakerolli Bold"/>
                <a:ea typeface="Cakerolli Bold"/>
                <a:cs typeface="Cakerolli Bold"/>
                <a:sym typeface="Cakerolli Bold"/>
              </a:rPr>
              <a:t>WATERFALL METHOD</a:t>
            </a:r>
          </a:p>
        </p:txBody>
      </p:sp>
      <p:sp>
        <p:nvSpPr>
          <p:cNvPr id="9" name="Freeform 9"/>
          <p:cNvSpPr/>
          <p:nvPr/>
        </p:nvSpPr>
        <p:spPr>
          <a:xfrm>
            <a:off x="2812515" y="15433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5408174"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729388"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2565722" y="2899721"/>
            <a:ext cx="4669277" cy="4114800"/>
          </a:xfrm>
          <a:custGeom>
            <a:avLst/>
            <a:gdLst/>
            <a:ahLst/>
            <a:cxnLst/>
            <a:rect l="l" t="t" r="r" b="b"/>
            <a:pathLst>
              <a:path w="4669277" h="4114800">
                <a:moveTo>
                  <a:pt x="0" y="0"/>
                </a:moveTo>
                <a:lnTo>
                  <a:pt x="4669276" y="0"/>
                </a:lnTo>
                <a:lnTo>
                  <a:pt x="466927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a:off x="18066162" y="3353429"/>
            <a:ext cx="4669277" cy="4114800"/>
          </a:xfrm>
          <a:custGeom>
            <a:avLst/>
            <a:gdLst/>
            <a:ahLst/>
            <a:cxnLst/>
            <a:rect l="l" t="t" r="r" b="b"/>
            <a:pathLst>
              <a:path w="4669277" h="4114800">
                <a:moveTo>
                  <a:pt x="0" y="0"/>
                </a:moveTo>
                <a:lnTo>
                  <a:pt x="4669277" y="0"/>
                </a:lnTo>
                <a:lnTo>
                  <a:pt x="466927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Freeform 14"/>
          <p:cNvSpPr/>
          <p:nvPr/>
        </p:nvSpPr>
        <p:spPr>
          <a:xfrm>
            <a:off x="15953362" y="-1741603"/>
            <a:ext cx="4669277" cy="4114800"/>
          </a:xfrm>
          <a:custGeom>
            <a:avLst/>
            <a:gdLst/>
            <a:ahLst/>
            <a:cxnLst/>
            <a:rect l="l" t="t" r="r" b="b"/>
            <a:pathLst>
              <a:path w="4669277" h="4114800">
                <a:moveTo>
                  <a:pt x="0" y="0"/>
                </a:moveTo>
                <a:lnTo>
                  <a:pt x="4669276" y="0"/>
                </a:lnTo>
                <a:lnTo>
                  <a:pt x="466927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5" name="Freeform 15"/>
          <p:cNvSpPr/>
          <p:nvPr/>
        </p:nvSpPr>
        <p:spPr>
          <a:xfrm>
            <a:off x="5304628" y="4586447"/>
            <a:ext cx="6902472" cy="2881782"/>
          </a:xfrm>
          <a:custGeom>
            <a:avLst/>
            <a:gdLst/>
            <a:ahLst/>
            <a:cxnLst/>
            <a:rect l="l" t="t" r="r" b="b"/>
            <a:pathLst>
              <a:path w="6902472" h="2881782">
                <a:moveTo>
                  <a:pt x="0" y="0"/>
                </a:moveTo>
                <a:lnTo>
                  <a:pt x="6902472" y="0"/>
                </a:lnTo>
                <a:lnTo>
                  <a:pt x="6902472" y="2881782"/>
                </a:lnTo>
                <a:lnTo>
                  <a:pt x="0" y="2881782"/>
                </a:lnTo>
                <a:lnTo>
                  <a:pt x="0" y="0"/>
                </a:lnTo>
                <a:close/>
              </a:path>
            </a:pathLst>
          </a:custGeom>
          <a:blipFill>
            <a:blip r:embed="rId13"/>
            <a:stretch>
              <a:fillRect/>
            </a:stretch>
          </a:blipFill>
        </p:spPr>
        <p:txBody>
          <a:bodyPr/>
          <a:lstStyle/>
          <a:p>
            <a:endParaRPr lang="en-US"/>
          </a:p>
        </p:txBody>
      </p:sp>
      <p:sp>
        <p:nvSpPr>
          <p:cNvPr id="16" name="TextBox 16"/>
          <p:cNvSpPr txBox="1"/>
          <p:nvPr/>
        </p:nvSpPr>
        <p:spPr>
          <a:xfrm>
            <a:off x="4697198" y="3587872"/>
            <a:ext cx="8083639" cy="918597"/>
          </a:xfrm>
          <a:prstGeom prst="rect">
            <a:avLst/>
          </a:prstGeom>
        </p:spPr>
        <p:txBody>
          <a:bodyPr lIns="0" tIns="0" rIns="0" bIns="0" rtlCol="0" anchor="t">
            <a:spAutoFit/>
          </a:bodyPr>
          <a:lstStyle/>
          <a:p>
            <a:pPr marL="285525" lvl="1" indent="-142763" algn="l">
              <a:lnSpc>
                <a:spcPts val="1851"/>
              </a:lnSpc>
              <a:buFont typeface="Arial"/>
              <a:buChar char="•"/>
            </a:pPr>
            <a:r>
              <a:rPr lang="en-US" sz="1322">
                <a:solidFill>
                  <a:srgbClr val="000000"/>
                </a:solidFill>
                <a:latin typeface="Open Sans"/>
                <a:ea typeface="Open Sans"/>
                <a:cs typeface="Open Sans"/>
                <a:sym typeface="Open Sans"/>
              </a:rPr>
              <a:t>Traditional linear development model with an objective to achieve for each phase of development. </a:t>
            </a:r>
          </a:p>
          <a:p>
            <a:pPr marL="285525" lvl="1" indent="-142763" algn="l">
              <a:lnSpc>
                <a:spcPts val="1851"/>
              </a:lnSpc>
              <a:buFont typeface="Arial"/>
              <a:buChar char="•"/>
            </a:pPr>
            <a:r>
              <a:rPr lang="en-US" sz="1322">
                <a:solidFill>
                  <a:srgbClr val="000000"/>
                </a:solidFill>
                <a:latin typeface="Open Sans"/>
                <a:ea typeface="Open Sans"/>
                <a:cs typeface="Open Sans"/>
                <a:sym typeface="Open Sans"/>
              </a:rPr>
              <a:t>Linear, sequential, and plan driven long term model. </a:t>
            </a:r>
          </a:p>
          <a:p>
            <a:pPr marL="285525" lvl="1" indent="-142763" algn="l">
              <a:lnSpc>
                <a:spcPts val="1851"/>
              </a:lnSpc>
              <a:buFont typeface="Arial"/>
              <a:buChar char="•"/>
            </a:pPr>
            <a:r>
              <a:rPr lang="en-US" sz="1322">
                <a:solidFill>
                  <a:srgbClr val="000000"/>
                </a:solidFill>
                <a:latin typeface="Open Sans"/>
                <a:ea typeface="Open Sans"/>
                <a:cs typeface="Open Sans"/>
                <a:sym typeface="Open Sans"/>
              </a:rPr>
              <a:t>Requires length documentation and planning prior to starting any development. </a:t>
            </a:r>
          </a:p>
          <a:p>
            <a:pPr marL="285525" lvl="1" indent="-142763" algn="l">
              <a:lnSpc>
                <a:spcPts val="1851"/>
              </a:lnSpc>
              <a:buFont typeface="Arial"/>
              <a:buChar char="•"/>
            </a:pPr>
            <a:r>
              <a:rPr lang="en-US" sz="1322">
                <a:solidFill>
                  <a:srgbClr val="000000"/>
                </a:solidFill>
                <a:latin typeface="Open Sans"/>
                <a:ea typeface="Open Sans"/>
                <a:cs typeface="Open Sans"/>
                <a:sym typeface="Open Sans"/>
              </a:rPr>
              <a:t>Each phase must be completed before next phase begins.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683939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55500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123783"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660115" y="13909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812515" y="15433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5224349" y="-725906"/>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rot="-235009">
            <a:off x="5686305" y="918033"/>
            <a:ext cx="9327273" cy="1589974"/>
          </a:xfrm>
          <a:prstGeom prst="rect">
            <a:avLst/>
          </a:prstGeom>
        </p:spPr>
        <p:txBody>
          <a:bodyPr lIns="0" tIns="0" rIns="0" bIns="0" rtlCol="0" anchor="t">
            <a:spAutoFit/>
          </a:bodyPr>
          <a:lstStyle/>
          <a:p>
            <a:pPr algn="ctr">
              <a:lnSpc>
                <a:spcPts val="8959"/>
              </a:lnSpc>
            </a:pPr>
            <a:r>
              <a:rPr lang="en-US" sz="6399" b="1" dirty="0">
                <a:solidFill>
                  <a:srgbClr val="000000"/>
                </a:solidFill>
                <a:latin typeface="Cakerolli Bold"/>
                <a:ea typeface="Cakerolli Bold"/>
                <a:cs typeface="Cakerolli Bold"/>
                <a:sym typeface="Cakerolli Bold"/>
              </a:rPr>
              <a:t>WATERFALL METHOD</a:t>
            </a:r>
          </a:p>
        </p:txBody>
      </p:sp>
      <p:sp>
        <p:nvSpPr>
          <p:cNvPr id="10" name="TextBox 10"/>
          <p:cNvSpPr txBox="1"/>
          <p:nvPr/>
        </p:nvSpPr>
        <p:spPr>
          <a:xfrm>
            <a:off x="3938307" y="3964556"/>
            <a:ext cx="9468119" cy="3671005"/>
          </a:xfrm>
          <a:prstGeom prst="rect">
            <a:avLst/>
          </a:prstGeom>
        </p:spPr>
        <p:txBody>
          <a:bodyPr lIns="0" tIns="0" rIns="0" bIns="0" rtlCol="0" anchor="t">
            <a:spAutoFit/>
          </a:bodyPr>
          <a:lstStyle/>
          <a:p>
            <a:pPr marL="367029" lvl="1" indent="-183514" algn="l">
              <a:lnSpc>
                <a:spcPts val="2379"/>
              </a:lnSpc>
              <a:buFont typeface="Arial"/>
              <a:buChar char="•"/>
            </a:pPr>
            <a:r>
              <a:rPr lang="en-US" sz="1500" b="1" dirty="0">
                <a:solidFill>
                  <a:srgbClr val="000000"/>
                </a:solidFill>
                <a:latin typeface="Open Sans Bold"/>
                <a:ea typeface="Open Sans Bold"/>
                <a:cs typeface="Open Sans Bold"/>
                <a:sym typeface="Open Sans Bold"/>
              </a:rPr>
              <a:t>Waterfall method Applied</a:t>
            </a:r>
          </a:p>
          <a:p>
            <a:pPr marL="734058" lvl="2" indent="-244686" algn="l">
              <a:lnSpc>
                <a:spcPts val="2379"/>
              </a:lnSpc>
              <a:buFont typeface="Arial"/>
              <a:buChar char="⚬"/>
            </a:pPr>
            <a:r>
              <a:rPr lang="en-US" sz="1500" dirty="0">
                <a:solidFill>
                  <a:srgbClr val="000000"/>
                </a:solidFill>
                <a:latin typeface="Open Sans"/>
                <a:ea typeface="Open Sans"/>
                <a:cs typeface="Open Sans"/>
                <a:sym typeface="Open Sans"/>
              </a:rPr>
              <a:t>If the Waterfall method would have been applied for SNHU Travel project, the system would have looked very different on the products completion date. </a:t>
            </a:r>
          </a:p>
          <a:p>
            <a:pPr marL="734058" lvl="2" indent="-244686" algn="l">
              <a:lnSpc>
                <a:spcPts val="2379"/>
              </a:lnSpc>
              <a:buFont typeface="Arial"/>
              <a:buChar char="⚬"/>
            </a:pPr>
            <a:r>
              <a:rPr lang="en-US" sz="1500" dirty="0">
                <a:solidFill>
                  <a:srgbClr val="000000"/>
                </a:solidFill>
                <a:latin typeface="Open Sans"/>
                <a:ea typeface="Open Sans"/>
                <a:cs typeface="Open Sans"/>
                <a:sym typeface="Open Sans"/>
              </a:rPr>
              <a:t>Requirements would have been defined before development occurred and no customer feedback would have been applied until finished product was created.</a:t>
            </a:r>
          </a:p>
          <a:p>
            <a:pPr marL="1101087" lvl="3" indent="-275272" algn="l">
              <a:lnSpc>
                <a:spcPts val="2379"/>
              </a:lnSpc>
              <a:buFont typeface="Arial"/>
              <a:buChar char="￭"/>
            </a:pPr>
            <a:r>
              <a:rPr lang="en-US" sz="1500" dirty="0">
                <a:solidFill>
                  <a:srgbClr val="000000"/>
                </a:solidFill>
                <a:latin typeface="Open Sans"/>
                <a:ea typeface="Open Sans"/>
                <a:cs typeface="Open Sans"/>
                <a:sym typeface="Open Sans"/>
              </a:rPr>
              <a:t>This would mean the changes would be difficult to apply as the project progressed. </a:t>
            </a:r>
          </a:p>
          <a:p>
            <a:pPr marL="734058" lvl="2" indent="-244686" algn="l">
              <a:lnSpc>
                <a:spcPts val="2379"/>
              </a:lnSpc>
              <a:buFont typeface="Arial"/>
              <a:buChar char="⚬"/>
            </a:pPr>
            <a:r>
              <a:rPr lang="en-US" sz="1500" dirty="0">
                <a:solidFill>
                  <a:srgbClr val="000000"/>
                </a:solidFill>
                <a:latin typeface="Open Sans"/>
                <a:ea typeface="Open Sans"/>
                <a:cs typeface="Open Sans"/>
                <a:sym typeface="Open Sans"/>
              </a:rPr>
              <a:t>Development would have to be completed prior to Testing.</a:t>
            </a:r>
          </a:p>
          <a:p>
            <a:pPr marL="1101087" lvl="3" indent="-275272" algn="l">
              <a:lnSpc>
                <a:spcPts val="2379"/>
              </a:lnSpc>
              <a:buFont typeface="Arial"/>
              <a:buChar char="￭"/>
            </a:pPr>
            <a:r>
              <a:rPr lang="en-US" sz="1500" dirty="0">
                <a:solidFill>
                  <a:srgbClr val="000000"/>
                </a:solidFill>
                <a:latin typeface="Open Sans"/>
                <a:ea typeface="Open Sans"/>
                <a:cs typeface="Open Sans"/>
                <a:sym typeface="Open Sans"/>
              </a:rPr>
              <a:t>  Creating updates after development makes it harder to go back and fix issues as the team would have to go back through each phase of waterfall. </a:t>
            </a:r>
          </a:p>
          <a:p>
            <a:pPr marL="734058" lvl="2" indent="-244686" algn="l">
              <a:lnSpc>
                <a:spcPts val="2379"/>
              </a:lnSpc>
              <a:buFont typeface="Arial"/>
              <a:buChar char="⚬"/>
            </a:pPr>
            <a:r>
              <a:rPr lang="en-US" sz="1500" dirty="0">
                <a:solidFill>
                  <a:srgbClr val="000000"/>
                </a:solidFill>
                <a:latin typeface="Open Sans"/>
                <a:ea typeface="Open Sans"/>
                <a:cs typeface="Open Sans"/>
                <a:sym typeface="Open Sans"/>
              </a:rPr>
              <a:t>Implementing Agile for SNHU Travel project was more effective than Waterfall as the Requirements changed mid project and the product was pivoted to Wellness and this flexible approach would not have been developed if using the Waterfall method. </a:t>
            </a:r>
          </a:p>
        </p:txBody>
      </p:sp>
      <p:sp>
        <p:nvSpPr>
          <p:cNvPr id="11" name="Freeform 11"/>
          <p:cNvSpPr/>
          <p:nvPr/>
        </p:nvSpPr>
        <p:spPr>
          <a:xfrm>
            <a:off x="15408174"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1729388"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8066162" y="3353429"/>
            <a:ext cx="4669277" cy="4114800"/>
          </a:xfrm>
          <a:custGeom>
            <a:avLst/>
            <a:gdLst/>
            <a:ahLst/>
            <a:cxnLst/>
            <a:rect l="l" t="t" r="r" b="b"/>
            <a:pathLst>
              <a:path w="4669277" h="4114800">
                <a:moveTo>
                  <a:pt x="0" y="0"/>
                </a:moveTo>
                <a:lnTo>
                  <a:pt x="4669277" y="0"/>
                </a:lnTo>
                <a:lnTo>
                  <a:pt x="466927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Freeform 14"/>
          <p:cNvSpPr/>
          <p:nvPr/>
        </p:nvSpPr>
        <p:spPr>
          <a:xfrm>
            <a:off x="2357640" y="2842761"/>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13"/>
            <a:stretch>
              <a:fillRect/>
            </a:stretch>
          </a:blipFill>
        </p:spPr>
        <p:txBody>
          <a:bodyPr/>
          <a:lstStyle/>
          <a:p>
            <a:endParaRPr lang="en-US"/>
          </a:p>
        </p:txBody>
      </p:sp>
      <p:sp>
        <p:nvSpPr>
          <p:cNvPr id="15" name="Freeform 15"/>
          <p:cNvSpPr/>
          <p:nvPr/>
        </p:nvSpPr>
        <p:spPr>
          <a:xfrm>
            <a:off x="15024905" y="5864152"/>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13"/>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2245094" y="392819"/>
            <a:ext cx="13797812" cy="9894181"/>
          </a:xfrm>
          <a:custGeom>
            <a:avLst/>
            <a:gdLst/>
            <a:ahLst/>
            <a:cxnLst/>
            <a:rect l="l" t="t" r="r" b="b"/>
            <a:pathLst>
              <a:path w="13797812" h="9894181">
                <a:moveTo>
                  <a:pt x="0" y="0"/>
                </a:moveTo>
                <a:lnTo>
                  <a:pt x="13797812" y="0"/>
                </a:lnTo>
                <a:lnTo>
                  <a:pt x="13797812" y="9894181"/>
                </a:lnTo>
                <a:lnTo>
                  <a:pt x="0" y="9894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4828" y="392819"/>
            <a:ext cx="2187754" cy="2057400"/>
          </a:xfrm>
          <a:custGeom>
            <a:avLst/>
            <a:gdLst/>
            <a:ahLst/>
            <a:cxnLst/>
            <a:rect l="l" t="t" r="r" b="b"/>
            <a:pathLst>
              <a:path w="2187754" h="2057400">
                <a:moveTo>
                  <a:pt x="0" y="0"/>
                </a:moveTo>
                <a:lnTo>
                  <a:pt x="2187753" y="0"/>
                </a:lnTo>
                <a:lnTo>
                  <a:pt x="21877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66905" y="5348401"/>
            <a:ext cx="4021095" cy="4335412"/>
          </a:xfrm>
          <a:custGeom>
            <a:avLst/>
            <a:gdLst/>
            <a:ahLst/>
            <a:cxnLst/>
            <a:rect l="l" t="t" r="r" b="b"/>
            <a:pathLst>
              <a:path w="4021095" h="4335412">
                <a:moveTo>
                  <a:pt x="0" y="0"/>
                </a:moveTo>
                <a:lnTo>
                  <a:pt x="4021095" y="0"/>
                </a:lnTo>
                <a:lnTo>
                  <a:pt x="4021095" y="4335412"/>
                </a:lnTo>
                <a:lnTo>
                  <a:pt x="0" y="4335412"/>
                </a:lnTo>
                <a:lnTo>
                  <a:pt x="0" y="0"/>
                </a:lnTo>
                <a:close/>
              </a:path>
            </a:pathLst>
          </a:custGeom>
          <a:blipFill>
            <a:blip r:embed="rId7"/>
            <a:stretch>
              <a:fillRect/>
            </a:stretch>
          </a:blipFill>
        </p:spPr>
        <p:txBody>
          <a:bodyPr/>
          <a:lstStyle/>
          <a:p>
            <a:endParaRPr lang="en-US"/>
          </a:p>
        </p:txBody>
      </p:sp>
      <p:sp>
        <p:nvSpPr>
          <p:cNvPr id="6" name="Freeform 6"/>
          <p:cNvSpPr/>
          <p:nvPr/>
        </p:nvSpPr>
        <p:spPr>
          <a:xfrm rot="-3113696">
            <a:off x="-58035" y="516948"/>
            <a:ext cx="2764015" cy="2980070"/>
          </a:xfrm>
          <a:custGeom>
            <a:avLst/>
            <a:gdLst/>
            <a:ahLst/>
            <a:cxnLst/>
            <a:rect l="l" t="t" r="r" b="b"/>
            <a:pathLst>
              <a:path w="2764015" h="2980070">
                <a:moveTo>
                  <a:pt x="0" y="0"/>
                </a:moveTo>
                <a:lnTo>
                  <a:pt x="2764014" y="0"/>
                </a:lnTo>
                <a:lnTo>
                  <a:pt x="2764014" y="2980070"/>
                </a:lnTo>
                <a:lnTo>
                  <a:pt x="0" y="298007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3349296" y="3491026"/>
            <a:ext cx="11589409" cy="3693729"/>
          </a:xfrm>
          <a:prstGeom prst="rect">
            <a:avLst/>
          </a:prstGeom>
        </p:spPr>
        <p:txBody>
          <a:bodyPr lIns="0" tIns="0" rIns="0" bIns="0" rtlCol="0" anchor="t">
            <a:spAutoFit/>
          </a:bodyPr>
          <a:lstStyle/>
          <a:p>
            <a:pPr algn="ctr">
              <a:lnSpc>
                <a:spcPts val="12180"/>
              </a:lnSpc>
            </a:pPr>
            <a:r>
              <a:rPr lang="en-US" sz="8700" b="1">
                <a:solidFill>
                  <a:srgbClr val="000000"/>
                </a:solidFill>
                <a:latin typeface="Cakerolli Bold"/>
                <a:ea typeface="Cakerolli Bold"/>
                <a:cs typeface="Cakerolli Bold"/>
                <a:sym typeface="Cakerolli Bold"/>
              </a:rPr>
              <a:t>Deciding between</a:t>
            </a:r>
          </a:p>
          <a:p>
            <a:pPr algn="ctr">
              <a:lnSpc>
                <a:spcPts val="12180"/>
              </a:lnSpc>
            </a:pPr>
            <a:r>
              <a:rPr lang="en-US" sz="8700" b="1">
                <a:solidFill>
                  <a:srgbClr val="000000"/>
                </a:solidFill>
                <a:latin typeface="Cakerolli Bold"/>
                <a:ea typeface="Cakerolli Bold"/>
                <a:cs typeface="Cakerolli Bold"/>
                <a:sym typeface="Cakerolli Bold"/>
              </a:rPr>
              <a:t>Waterfall &amp; Agile</a:t>
            </a:r>
          </a:p>
        </p:txBody>
      </p:sp>
      <p:sp>
        <p:nvSpPr>
          <p:cNvPr id="8" name="Freeform 8"/>
          <p:cNvSpPr/>
          <p:nvPr/>
        </p:nvSpPr>
        <p:spPr>
          <a:xfrm>
            <a:off x="2794726" y="3501783"/>
            <a:ext cx="1587331" cy="4014324"/>
          </a:xfrm>
          <a:custGeom>
            <a:avLst/>
            <a:gdLst/>
            <a:ahLst/>
            <a:cxnLst/>
            <a:rect l="l" t="t" r="r" b="b"/>
            <a:pathLst>
              <a:path w="1587331" h="4014324">
                <a:moveTo>
                  <a:pt x="0" y="0"/>
                </a:moveTo>
                <a:lnTo>
                  <a:pt x="1587331" y="0"/>
                </a:lnTo>
                <a:lnTo>
                  <a:pt x="1587331" y="4014324"/>
                </a:lnTo>
                <a:lnTo>
                  <a:pt x="0" y="4014324"/>
                </a:lnTo>
                <a:lnTo>
                  <a:pt x="0" y="0"/>
                </a:lnTo>
                <a:close/>
              </a:path>
            </a:pathLst>
          </a:custGeom>
          <a:blipFill>
            <a:blip r:embed="rId8"/>
            <a:stretch>
              <a:fillRect/>
            </a:stretch>
          </a:blipFill>
        </p:spPr>
        <p:txBody>
          <a:bodyPr/>
          <a:lstStyle/>
          <a:p>
            <a:endParaRPr lang="en-US"/>
          </a:p>
        </p:txBody>
      </p:sp>
      <p:sp>
        <p:nvSpPr>
          <p:cNvPr id="9" name="Freeform 9"/>
          <p:cNvSpPr/>
          <p:nvPr/>
        </p:nvSpPr>
        <p:spPr>
          <a:xfrm>
            <a:off x="13351374" y="5967775"/>
            <a:ext cx="1587331" cy="4014324"/>
          </a:xfrm>
          <a:custGeom>
            <a:avLst/>
            <a:gdLst/>
            <a:ahLst/>
            <a:cxnLst/>
            <a:rect l="l" t="t" r="r" b="b"/>
            <a:pathLst>
              <a:path w="1587331" h="4014324">
                <a:moveTo>
                  <a:pt x="0" y="0"/>
                </a:moveTo>
                <a:lnTo>
                  <a:pt x="1587330" y="0"/>
                </a:lnTo>
                <a:lnTo>
                  <a:pt x="1587330" y="4014325"/>
                </a:lnTo>
                <a:lnTo>
                  <a:pt x="0" y="4014325"/>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683939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55500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123783"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660115" y="13909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812515" y="15433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5224349" y="-725906"/>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rot="-235009">
            <a:off x="5781325" y="1042809"/>
            <a:ext cx="9327273" cy="880077"/>
          </a:xfrm>
          <a:prstGeom prst="rect">
            <a:avLst/>
          </a:prstGeom>
        </p:spPr>
        <p:txBody>
          <a:bodyPr lIns="0" tIns="0" rIns="0" bIns="0" rtlCol="0" anchor="t">
            <a:spAutoFit/>
          </a:bodyPr>
          <a:lstStyle/>
          <a:p>
            <a:pPr algn="ctr">
              <a:lnSpc>
                <a:spcPts val="5040"/>
              </a:lnSpc>
            </a:pPr>
            <a:r>
              <a:rPr lang="en-US" sz="3600" b="1" dirty="0">
                <a:solidFill>
                  <a:srgbClr val="000000"/>
                </a:solidFill>
                <a:latin typeface="Cakerolli Bold"/>
                <a:ea typeface="Cakerolli Bold"/>
                <a:cs typeface="Cakerolli Bold"/>
                <a:sym typeface="Cakerolli Bold"/>
              </a:rPr>
              <a:t>DECIDING BETWEEN Waterfall &amp; Agile</a:t>
            </a:r>
          </a:p>
        </p:txBody>
      </p:sp>
      <p:sp>
        <p:nvSpPr>
          <p:cNvPr id="10" name="TextBox 10"/>
          <p:cNvSpPr txBox="1"/>
          <p:nvPr/>
        </p:nvSpPr>
        <p:spPr>
          <a:xfrm>
            <a:off x="3722911" y="3769673"/>
            <a:ext cx="9468119" cy="3579016"/>
          </a:xfrm>
          <a:prstGeom prst="rect">
            <a:avLst/>
          </a:prstGeom>
        </p:spPr>
        <p:txBody>
          <a:bodyPr lIns="0" tIns="0" rIns="0" bIns="0" rtlCol="0" anchor="t">
            <a:spAutoFit/>
          </a:bodyPr>
          <a:lstStyle/>
          <a:p>
            <a:pPr algn="l">
              <a:lnSpc>
                <a:spcPts val="2184"/>
              </a:lnSpc>
            </a:pPr>
            <a:r>
              <a:rPr lang="en-US" sz="1560" b="1">
                <a:solidFill>
                  <a:srgbClr val="000000"/>
                </a:solidFill>
                <a:latin typeface="Open Sans Bold"/>
                <a:ea typeface="Open Sans Bold"/>
                <a:cs typeface="Open Sans Bold"/>
                <a:sym typeface="Open Sans Bold"/>
              </a:rPr>
              <a:t>Factors to Think About:</a:t>
            </a:r>
            <a:r>
              <a:rPr lang="en-US" sz="1560">
                <a:solidFill>
                  <a:srgbClr val="000000"/>
                </a:solidFill>
                <a:latin typeface="Open Sans"/>
                <a:ea typeface="Open Sans"/>
                <a:cs typeface="Open Sans"/>
                <a:sym typeface="Open Sans"/>
              </a:rPr>
              <a:t> </a:t>
            </a:r>
          </a:p>
          <a:p>
            <a:pPr marL="336804" lvl="1" indent="-168402" algn="l">
              <a:lnSpc>
                <a:spcPts val="2184"/>
              </a:lnSpc>
              <a:buFont typeface="Arial"/>
              <a:buChar char="•"/>
            </a:pPr>
            <a:r>
              <a:rPr lang="en-US" sz="1560">
                <a:solidFill>
                  <a:srgbClr val="000000"/>
                </a:solidFill>
                <a:latin typeface="Open Sans"/>
                <a:ea typeface="Open Sans"/>
                <a:cs typeface="Open Sans"/>
                <a:sym typeface="Open Sans"/>
              </a:rPr>
              <a:t>Predictability </a:t>
            </a:r>
          </a:p>
          <a:p>
            <a:pPr marL="673608" lvl="2" indent="-224536" algn="l">
              <a:lnSpc>
                <a:spcPts val="2184"/>
              </a:lnSpc>
              <a:buFont typeface="Arial"/>
              <a:buChar char="⚬"/>
            </a:pPr>
            <a:r>
              <a:rPr lang="en-US" sz="1560">
                <a:solidFill>
                  <a:srgbClr val="000000"/>
                </a:solidFill>
                <a:latin typeface="Open Sans"/>
                <a:ea typeface="Open Sans"/>
                <a:cs typeface="Open Sans"/>
                <a:sym typeface="Open Sans"/>
              </a:rPr>
              <a:t>Waterfall: Requirements are easily defined up front and there is a clear agreement on the final product vision. No changes should be expected. </a:t>
            </a:r>
          </a:p>
          <a:p>
            <a:pPr marL="673608" lvl="2" indent="-224536" algn="l">
              <a:lnSpc>
                <a:spcPts val="2184"/>
              </a:lnSpc>
              <a:buFont typeface="Arial"/>
              <a:buChar char="⚬"/>
            </a:pPr>
            <a:r>
              <a:rPr lang="en-US" sz="1560">
                <a:solidFill>
                  <a:srgbClr val="000000"/>
                </a:solidFill>
                <a:latin typeface="Open Sans"/>
                <a:ea typeface="Open Sans"/>
                <a:cs typeface="Open Sans"/>
                <a:sym typeface="Open Sans"/>
              </a:rPr>
              <a:t>Agile: Requirements are defined as more information is gathered as the product progresses with each Sprint cycle. Final product vision difficult to determine at the start.</a:t>
            </a:r>
          </a:p>
          <a:p>
            <a:pPr marL="336804" lvl="1" indent="-168402" algn="l">
              <a:lnSpc>
                <a:spcPts val="2184"/>
              </a:lnSpc>
              <a:buFont typeface="Arial"/>
              <a:buChar char="•"/>
            </a:pPr>
            <a:r>
              <a:rPr lang="en-US" sz="1560">
                <a:solidFill>
                  <a:srgbClr val="000000"/>
                </a:solidFill>
                <a:latin typeface="Open Sans"/>
                <a:ea typeface="Open Sans"/>
                <a:cs typeface="Open Sans"/>
                <a:sym typeface="Open Sans"/>
              </a:rPr>
              <a:t>Client Involvement</a:t>
            </a:r>
          </a:p>
          <a:p>
            <a:pPr marL="673608" lvl="2" indent="-224536" algn="l">
              <a:lnSpc>
                <a:spcPts val="2184"/>
              </a:lnSpc>
              <a:buFont typeface="Arial"/>
              <a:buChar char="⚬"/>
            </a:pPr>
            <a:r>
              <a:rPr lang="en-US" sz="1560">
                <a:solidFill>
                  <a:srgbClr val="000000"/>
                </a:solidFill>
                <a:latin typeface="Open Sans"/>
                <a:ea typeface="Open Sans"/>
                <a:cs typeface="Open Sans"/>
                <a:sym typeface="Open Sans"/>
              </a:rPr>
              <a:t>Waterfall: Project is defined early on so client is not very involved after gathering requirements. </a:t>
            </a:r>
          </a:p>
          <a:p>
            <a:pPr marL="673608" lvl="2" indent="-224536" algn="l">
              <a:lnSpc>
                <a:spcPts val="2184"/>
              </a:lnSpc>
              <a:buFont typeface="Arial"/>
              <a:buChar char="⚬"/>
            </a:pPr>
            <a:r>
              <a:rPr lang="en-US" sz="1560">
                <a:solidFill>
                  <a:srgbClr val="000000"/>
                </a:solidFill>
                <a:latin typeface="Open Sans"/>
                <a:ea typeface="Open Sans"/>
                <a:cs typeface="Open Sans"/>
                <a:sym typeface="Open Sans"/>
              </a:rPr>
              <a:t>Agile: Project has high collaboration with client to develop a high-value product aligned with user needs. </a:t>
            </a:r>
          </a:p>
          <a:p>
            <a:pPr marL="336804" lvl="1" indent="-168402" algn="l">
              <a:lnSpc>
                <a:spcPts val="2184"/>
              </a:lnSpc>
              <a:buFont typeface="Arial"/>
              <a:buChar char="•"/>
            </a:pPr>
            <a:r>
              <a:rPr lang="en-US" sz="1560">
                <a:solidFill>
                  <a:srgbClr val="000000"/>
                </a:solidFill>
                <a:latin typeface="Open Sans"/>
                <a:ea typeface="Open Sans"/>
                <a:cs typeface="Open Sans"/>
                <a:sym typeface="Open Sans"/>
              </a:rPr>
              <a:t>Timeline</a:t>
            </a:r>
          </a:p>
          <a:p>
            <a:pPr marL="673608" lvl="2" indent="-224536" algn="l">
              <a:lnSpc>
                <a:spcPts val="2184"/>
              </a:lnSpc>
              <a:buFont typeface="Arial"/>
              <a:buChar char="⚬"/>
            </a:pPr>
            <a:r>
              <a:rPr lang="en-US" sz="1560">
                <a:solidFill>
                  <a:srgbClr val="000000"/>
                </a:solidFill>
                <a:latin typeface="Open Sans"/>
                <a:ea typeface="Open Sans"/>
                <a:cs typeface="Open Sans"/>
                <a:sym typeface="Open Sans"/>
              </a:rPr>
              <a:t>Waterfall: Fixed timeline, can go over timeline if phases have to be restarted. </a:t>
            </a:r>
          </a:p>
          <a:p>
            <a:pPr marL="673608" lvl="2" indent="-224536" algn="l">
              <a:lnSpc>
                <a:spcPts val="2184"/>
              </a:lnSpc>
              <a:buFont typeface="Arial"/>
              <a:buChar char="⚬"/>
            </a:pPr>
            <a:r>
              <a:rPr lang="en-US" sz="1560">
                <a:solidFill>
                  <a:srgbClr val="000000"/>
                </a:solidFill>
                <a:latin typeface="Open Sans"/>
                <a:ea typeface="Open Sans"/>
                <a:cs typeface="Open Sans"/>
                <a:sym typeface="Open Sans"/>
              </a:rPr>
              <a:t>Agile: Flexible, easier to adjust timeline that has rapid development cycles of one to four weeks.  </a:t>
            </a:r>
          </a:p>
        </p:txBody>
      </p:sp>
      <p:sp>
        <p:nvSpPr>
          <p:cNvPr id="11" name="Freeform 11"/>
          <p:cNvSpPr/>
          <p:nvPr/>
        </p:nvSpPr>
        <p:spPr>
          <a:xfrm>
            <a:off x="15408174"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1729388"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8066162" y="3353429"/>
            <a:ext cx="4669277" cy="4114800"/>
          </a:xfrm>
          <a:custGeom>
            <a:avLst/>
            <a:gdLst/>
            <a:ahLst/>
            <a:cxnLst/>
            <a:rect l="l" t="t" r="r" b="b"/>
            <a:pathLst>
              <a:path w="4669277" h="4114800">
                <a:moveTo>
                  <a:pt x="0" y="0"/>
                </a:moveTo>
                <a:lnTo>
                  <a:pt x="4669277" y="0"/>
                </a:lnTo>
                <a:lnTo>
                  <a:pt x="466927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Freeform 14"/>
          <p:cNvSpPr/>
          <p:nvPr/>
        </p:nvSpPr>
        <p:spPr>
          <a:xfrm>
            <a:off x="2357640" y="2842761"/>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13"/>
            <a:stretch>
              <a:fillRect/>
            </a:stretch>
          </a:blipFill>
        </p:spPr>
        <p:txBody>
          <a:bodyPr/>
          <a:lstStyle/>
          <a:p>
            <a:endParaRPr lang="en-US"/>
          </a:p>
        </p:txBody>
      </p:sp>
      <p:sp>
        <p:nvSpPr>
          <p:cNvPr id="15" name="Freeform 15"/>
          <p:cNvSpPr/>
          <p:nvPr/>
        </p:nvSpPr>
        <p:spPr>
          <a:xfrm>
            <a:off x="15024905" y="5864152"/>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13"/>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2080819" y="1859618"/>
            <a:ext cx="15926668" cy="8341592"/>
          </a:xfrm>
          <a:custGeom>
            <a:avLst/>
            <a:gdLst/>
            <a:ahLst/>
            <a:cxnLst/>
            <a:rect l="l" t="t" r="r" b="b"/>
            <a:pathLst>
              <a:path w="15926668" h="8341592">
                <a:moveTo>
                  <a:pt x="0" y="0"/>
                </a:moveTo>
                <a:lnTo>
                  <a:pt x="15926667" y="0"/>
                </a:lnTo>
                <a:lnTo>
                  <a:pt x="15926667" y="8341592"/>
                </a:lnTo>
                <a:lnTo>
                  <a:pt x="0" y="83415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62427" y="-605242"/>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5429177" y="6010141"/>
            <a:ext cx="3022138" cy="2663259"/>
          </a:xfrm>
          <a:custGeom>
            <a:avLst/>
            <a:gdLst/>
            <a:ahLst/>
            <a:cxnLst/>
            <a:rect l="l" t="t" r="r" b="b"/>
            <a:pathLst>
              <a:path w="3022138" h="2663259">
                <a:moveTo>
                  <a:pt x="0" y="0"/>
                </a:moveTo>
                <a:lnTo>
                  <a:pt x="3022138" y="0"/>
                </a:lnTo>
                <a:lnTo>
                  <a:pt x="3022138" y="2663259"/>
                </a:lnTo>
                <a:lnTo>
                  <a:pt x="0" y="26632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2091314">
            <a:off x="15255311" y="254573"/>
            <a:ext cx="1903741" cy="3566728"/>
          </a:xfrm>
          <a:custGeom>
            <a:avLst/>
            <a:gdLst/>
            <a:ahLst/>
            <a:cxnLst/>
            <a:rect l="l" t="t" r="r" b="b"/>
            <a:pathLst>
              <a:path w="1903741" h="3566728">
                <a:moveTo>
                  <a:pt x="0" y="0"/>
                </a:moveTo>
                <a:lnTo>
                  <a:pt x="1903741" y="0"/>
                </a:lnTo>
                <a:lnTo>
                  <a:pt x="1903741" y="3566728"/>
                </a:lnTo>
                <a:lnTo>
                  <a:pt x="0" y="35667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365195" y="3803995"/>
            <a:ext cx="9601867" cy="8229600"/>
          </a:xfrm>
          <a:custGeom>
            <a:avLst/>
            <a:gdLst/>
            <a:ahLst/>
            <a:cxnLst/>
            <a:rect l="l" t="t" r="r" b="b"/>
            <a:pathLst>
              <a:path w="9601867" h="8229600">
                <a:moveTo>
                  <a:pt x="0" y="0"/>
                </a:moveTo>
                <a:lnTo>
                  <a:pt x="9601867" y="0"/>
                </a:lnTo>
                <a:lnTo>
                  <a:pt x="9601867" y="8229600"/>
                </a:lnTo>
                <a:lnTo>
                  <a:pt x="0" y="8229600"/>
                </a:lnTo>
                <a:lnTo>
                  <a:pt x="0" y="0"/>
                </a:lnTo>
                <a:close/>
              </a:path>
            </a:pathLst>
          </a:custGeom>
          <a:blipFill>
            <a:blip r:embed="rId11"/>
            <a:stretch>
              <a:fillRect/>
            </a:stretch>
          </a:blipFill>
        </p:spPr>
        <p:txBody>
          <a:bodyPr/>
          <a:lstStyle/>
          <a:p>
            <a:endParaRPr lang="en-US"/>
          </a:p>
        </p:txBody>
      </p:sp>
      <p:sp>
        <p:nvSpPr>
          <p:cNvPr id="8" name="TextBox 8"/>
          <p:cNvSpPr txBox="1"/>
          <p:nvPr/>
        </p:nvSpPr>
        <p:spPr>
          <a:xfrm rot="-235009">
            <a:off x="833711" y="1028960"/>
            <a:ext cx="9327273" cy="1528445"/>
          </a:xfrm>
          <a:prstGeom prst="rect">
            <a:avLst/>
          </a:prstGeom>
        </p:spPr>
        <p:txBody>
          <a:bodyPr lIns="0" tIns="0" rIns="0" bIns="0" rtlCol="0" anchor="t">
            <a:spAutoFit/>
          </a:bodyPr>
          <a:lstStyle/>
          <a:p>
            <a:pPr algn="ctr">
              <a:lnSpc>
                <a:spcPts val="8680"/>
              </a:lnSpc>
            </a:pPr>
            <a:r>
              <a:rPr lang="en-US" sz="6200" b="1" dirty="0">
                <a:solidFill>
                  <a:srgbClr val="000000"/>
                </a:solidFill>
                <a:latin typeface="Cakerolli Bold"/>
                <a:ea typeface="Cakerolli Bold"/>
                <a:cs typeface="Cakerolli Bold"/>
                <a:sym typeface="Cakerolli Bold"/>
              </a:rPr>
              <a:t>SUMMARY</a:t>
            </a:r>
          </a:p>
        </p:txBody>
      </p:sp>
      <p:sp>
        <p:nvSpPr>
          <p:cNvPr id="9" name="TextBox 9"/>
          <p:cNvSpPr txBox="1"/>
          <p:nvPr/>
        </p:nvSpPr>
        <p:spPr>
          <a:xfrm rot="-116478">
            <a:off x="3505499" y="3880135"/>
            <a:ext cx="11138316" cy="3168353"/>
          </a:xfrm>
          <a:prstGeom prst="rect">
            <a:avLst/>
          </a:prstGeom>
        </p:spPr>
        <p:txBody>
          <a:bodyPr lIns="0" tIns="0" rIns="0" bIns="0" rtlCol="0" anchor="t">
            <a:spAutoFit/>
          </a:bodyPr>
          <a:lstStyle/>
          <a:p>
            <a:pPr algn="l">
              <a:lnSpc>
                <a:spcPts val="2800"/>
              </a:lnSpc>
            </a:pPr>
            <a:r>
              <a:rPr lang="en-US" sz="2000">
                <a:solidFill>
                  <a:srgbClr val="000000"/>
                </a:solidFill>
                <a:latin typeface="Open Sans"/>
                <a:ea typeface="Open Sans"/>
                <a:cs typeface="Open Sans"/>
                <a:sym typeface="Open Sans"/>
              </a:rPr>
              <a:t>In conclusion, </a:t>
            </a:r>
          </a:p>
          <a:p>
            <a:pPr algn="l">
              <a:lnSpc>
                <a:spcPts val="2800"/>
              </a:lnSpc>
            </a:pPr>
            <a:r>
              <a:rPr lang="en-US" sz="2000">
                <a:solidFill>
                  <a:srgbClr val="000000"/>
                </a:solidFill>
                <a:latin typeface="Open Sans"/>
                <a:ea typeface="Open Sans"/>
                <a:cs typeface="Open Sans"/>
                <a:sym typeface="Open Sans"/>
              </a:rPr>
              <a:t>The Scrum-Agile approach was the more effective and efficient approach for the SNHU Travel project. The team was able to develop a higher quality product due to the engagement of the client and Agile’s flexible format that allowed for phases to be progressed through simultaneously. It is my recommendation that ChadaTech should make the transition to the Scrum-Agile based approach as the team would be able to produce a higher-quality product. Furthermore, Chadatech would be able to develop future products in a more rapid efficient manner and be able to improve practices amongst the team by following Agile principles.</a:t>
            </a:r>
          </a:p>
          <a:p>
            <a:pPr algn="l">
              <a:lnSpc>
                <a:spcPts val="2800"/>
              </a:lnSpc>
            </a:pPr>
            <a:endParaRPr lang="en-US" sz="2000">
              <a:solidFill>
                <a:srgbClr val="000000"/>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2245094" y="392819"/>
            <a:ext cx="13797812" cy="9894181"/>
          </a:xfrm>
          <a:custGeom>
            <a:avLst/>
            <a:gdLst/>
            <a:ahLst/>
            <a:cxnLst/>
            <a:rect l="l" t="t" r="r" b="b"/>
            <a:pathLst>
              <a:path w="13797812" h="9894181">
                <a:moveTo>
                  <a:pt x="0" y="0"/>
                </a:moveTo>
                <a:lnTo>
                  <a:pt x="13797812" y="0"/>
                </a:lnTo>
                <a:lnTo>
                  <a:pt x="13797812" y="9894181"/>
                </a:lnTo>
                <a:lnTo>
                  <a:pt x="0" y="9894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4828" y="392819"/>
            <a:ext cx="2187754" cy="2057400"/>
          </a:xfrm>
          <a:custGeom>
            <a:avLst/>
            <a:gdLst/>
            <a:ahLst/>
            <a:cxnLst/>
            <a:rect l="l" t="t" r="r" b="b"/>
            <a:pathLst>
              <a:path w="2187754" h="2057400">
                <a:moveTo>
                  <a:pt x="0" y="0"/>
                </a:moveTo>
                <a:lnTo>
                  <a:pt x="2187753" y="0"/>
                </a:lnTo>
                <a:lnTo>
                  <a:pt x="21877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66905" y="5348401"/>
            <a:ext cx="4021095" cy="4335412"/>
          </a:xfrm>
          <a:custGeom>
            <a:avLst/>
            <a:gdLst/>
            <a:ahLst/>
            <a:cxnLst/>
            <a:rect l="l" t="t" r="r" b="b"/>
            <a:pathLst>
              <a:path w="4021095" h="4335412">
                <a:moveTo>
                  <a:pt x="0" y="0"/>
                </a:moveTo>
                <a:lnTo>
                  <a:pt x="4021095" y="0"/>
                </a:lnTo>
                <a:lnTo>
                  <a:pt x="4021095" y="4335412"/>
                </a:lnTo>
                <a:lnTo>
                  <a:pt x="0" y="4335412"/>
                </a:lnTo>
                <a:lnTo>
                  <a:pt x="0" y="0"/>
                </a:lnTo>
                <a:close/>
              </a:path>
            </a:pathLst>
          </a:custGeom>
          <a:blipFill>
            <a:blip r:embed="rId7"/>
            <a:stretch>
              <a:fillRect/>
            </a:stretch>
          </a:blipFill>
        </p:spPr>
        <p:txBody>
          <a:bodyPr/>
          <a:lstStyle/>
          <a:p>
            <a:endParaRPr lang="en-US"/>
          </a:p>
        </p:txBody>
      </p:sp>
      <p:sp>
        <p:nvSpPr>
          <p:cNvPr id="6" name="Freeform 6"/>
          <p:cNvSpPr/>
          <p:nvPr/>
        </p:nvSpPr>
        <p:spPr>
          <a:xfrm rot="-3113696">
            <a:off x="-58035" y="516948"/>
            <a:ext cx="2764015" cy="2980070"/>
          </a:xfrm>
          <a:custGeom>
            <a:avLst/>
            <a:gdLst/>
            <a:ahLst/>
            <a:cxnLst/>
            <a:rect l="l" t="t" r="r" b="b"/>
            <a:pathLst>
              <a:path w="2764015" h="2980070">
                <a:moveTo>
                  <a:pt x="0" y="0"/>
                </a:moveTo>
                <a:lnTo>
                  <a:pt x="2764014" y="0"/>
                </a:lnTo>
                <a:lnTo>
                  <a:pt x="2764014" y="2980070"/>
                </a:lnTo>
                <a:lnTo>
                  <a:pt x="0" y="298007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3155483" y="3993108"/>
            <a:ext cx="11589409" cy="2686300"/>
          </a:xfrm>
          <a:prstGeom prst="rect">
            <a:avLst/>
          </a:prstGeom>
        </p:spPr>
        <p:txBody>
          <a:bodyPr lIns="0" tIns="0" rIns="0" bIns="0" rtlCol="0" anchor="t">
            <a:spAutoFit/>
          </a:bodyPr>
          <a:lstStyle/>
          <a:p>
            <a:pPr algn="ctr">
              <a:lnSpc>
                <a:spcPts val="15211"/>
              </a:lnSpc>
            </a:pPr>
            <a:r>
              <a:rPr lang="en-US" sz="10865" b="1" dirty="0">
                <a:solidFill>
                  <a:srgbClr val="000000"/>
                </a:solidFill>
                <a:latin typeface="Cakerolli Bold"/>
                <a:ea typeface="Cakerolli Bold"/>
                <a:cs typeface="Cakerolli Bold"/>
                <a:sym typeface="Cakerolli Bold"/>
              </a:rPr>
              <a:t>Thank You </a:t>
            </a:r>
          </a:p>
        </p:txBody>
      </p:sp>
      <p:sp>
        <p:nvSpPr>
          <p:cNvPr id="8" name="Freeform 8"/>
          <p:cNvSpPr/>
          <p:nvPr/>
        </p:nvSpPr>
        <p:spPr>
          <a:xfrm>
            <a:off x="2794726" y="3501783"/>
            <a:ext cx="1587331" cy="4014324"/>
          </a:xfrm>
          <a:custGeom>
            <a:avLst/>
            <a:gdLst/>
            <a:ahLst/>
            <a:cxnLst/>
            <a:rect l="l" t="t" r="r" b="b"/>
            <a:pathLst>
              <a:path w="1587331" h="4014324">
                <a:moveTo>
                  <a:pt x="0" y="0"/>
                </a:moveTo>
                <a:lnTo>
                  <a:pt x="1587331" y="0"/>
                </a:lnTo>
                <a:lnTo>
                  <a:pt x="1587331" y="4014324"/>
                </a:lnTo>
                <a:lnTo>
                  <a:pt x="0" y="4014324"/>
                </a:lnTo>
                <a:lnTo>
                  <a:pt x="0" y="0"/>
                </a:lnTo>
                <a:close/>
              </a:path>
            </a:pathLst>
          </a:custGeom>
          <a:blipFill>
            <a:blip r:embed="rId8"/>
            <a:stretch>
              <a:fillRect/>
            </a:stretch>
          </a:blipFill>
        </p:spPr>
        <p:txBody>
          <a:bodyPr/>
          <a:lstStyle/>
          <a:p>
            <a:endParaRPr lang="en-US"/>
          </a:p>
        </p:txBody>
      </p:sp>
      <p:sp>
        <p:nvSpPr>
          <p:cNvPr id="9" name="Freeform 9"/>
          <p:cNvSpPr/>
          <p:nvPr/>
        </p:nvSpPr>
        <p:spPr>
          <a:xfrm>
            <a:off x="13351374" y="5967775"/>
            <a:ext cx="1587331" cy="4014324"/>
          </a:xfrm>
          <a:custGeom>
            <a:avLst/>
            <a:gdLst/>
            <a:ahLst/>
            <a:cxnLst/>
            <a:rect l="l" t="t" r="r" b="b"/>
            <a:pathLst>
              <a:path w="1587331" h="4014324">
                <a:moveTo>
                  <a:pt x="0" y="0"/>
                </a:moveTo>
                <a:lnTo>
                  <a:pt x="1587330" y="0"/>
                </a:lnTo>
                <a:lnTo>
                  <a:pt x="1587330" y="4014325"/>
                </a:lnTo>
                <a:lnTo>
                  <a:pt x="0" y="4014325"/>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flipV="1">
            <a:off x="1229848" y="856252"/>
            <a:ext cx="13547320" cy="10425791"/>
          </a:xfrm>
          <a:custGeom>
            <a:avLst/>
            <a:gdLst/>
            <a:ahLst/>
            <a:cxnLst/>
            <a:rect l="l" t="t" r="r" b="b"/>
            <a:pathLst>
              <a:path w="13547320" h="10425791">
                <a:moveTo>
                  <a:pt x="0" y="10425792"/>
                </a:moveTo>
                <a:lnTo>
                  <a:pt x="13547320" y="10425792"/>
                </a:lnTo>
                <a:lnTo>
                  <a:pt x="13547320" y="0"/>
                </a:lnTo>
                <a:lnTo>
                  <a:pt x="0" y="0"/>
                </a:lnTo>
                <a:lnTo>
                  <a:pt x="0" y="1042579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399189" y="-577260"/>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4122443" y="4626539"/>
            <a:ext cx="10043113" cy="3191272"/>
          </a:xfrm>
          <a:prstGeom prst="rect">
            <a:avLst/>
          </a:prstGeom>
        </p:spPr>
        <p:txBody>
          <a:bodyPr lIns="0" tIns="0" rIns="0" bIns="0" rtlCol="0" anchor="t">
            <a:spAutoFit/>
          </a:bodyPr>
          <a:lstStyle/>
          <a:p>
            <a:pPr algn="l">
              <a:lnSpc>
                <a:spcPts val="2100"/>
              </a:lnSpc>
            </a:pPr>
            <a:r>
              <a:rPr lang="en-US" sz="1500" dirty="0">
                <a:solidFill>
                  <a:srgbClr val="000000"/>
                </a:solidFill>
                <a:latin typeface="Open Sans"/>
                <a:ea typeface="Open Sans"/>
                <a:cs typeface="Open Sans"/>
                <a:sym typeface="Open Sans"/>
              </a:rPr>
              <a:t>The 3 Scrum Roles and Responsibilities, Explained. (2024, October 28). Coursera. https://www.coursera.org/articles/scrum-roles-and-responsibilities</a:t>
            </a:r>
          </a:p>
          <a:p>
            <a:pPr algn="l">
              <a:lnSpc>
                <a:spcPts val="2100"/>
              </a:lnSpc>
            </a:pPr>
            <a:endParaRPr lang="en-US" sz="1500" dirty="0">
              <a:solidFill>
                <a:srgbClr val="000000"/>
              </a:solidFill>
              <a:latin typeface="Open Sans"/>
              <a:ea typeface="Open Sans"/>
              <a:cs typeface="Open Sans"/>
              <a:sym typeface="Open Sans"/>
            </a:endParaRPr>
          </a:p>
          <a:p>
            <a:pPr algn="l">
              <a:lnSpc>
                <a:spcPts val="2100"/>
              </a:lnSpc>
            </a:pPr>
            <a:r>
              <a:rPr lang="en-US" sz="1500" dirty="0" err="1">
                <a:solidFill>
                  <a:srgbClr val="000000"/>
                </a:solidFill>
                <a:latin typeface="Open Sans"/>
                <a:ea typeface="Open Sans"/>
                <a:cs typeface="Open Sans"/>
                <a:sym typeface="Open Sans"/>
              </a:rPr>
              <a:t>actiTIME</a:t>
            </a:r>
            <a:r>
              <a:rPr lang="en-US" sz="1500" dirty="0">
                <a:solidFill>
                  <a:srgbClr val="000000"/>
                </a:solidFill>
                <a:latin typeface="Open Sans"/>
                <a:ea typeface="Open Sans"/>
                <a:cs typeface="Open Sans"/>
                <a:sym typeface="Open Sans"/>
              </a:rPr>
              <a:t>. (2022, March). Waterfall Model: What Is It, When and How To Use It? ActiTIME.com. https://www.actitime.com/project-management/what-is-waterfall-model</a:t>
            </a:r>
          </a:p>
          <a:p>
            <a:pPr algn="l">
              <a:lnSpc>
                <a:spcPts val="2100"/>
              </a:lnSpc>
            </a:pPr>
            <a:r>
              <a:rPr lang="en-US" sz="1500" dirty="0">
                <a:solidFill>
                  <a:srgbClr val="000000"/>
                </a:solidFill>
                <a:latin typeface="Open Sans"/>
                <a:ea typeface="Open Sans"/>
                <a:cs typeface="Open Sans"/>
                <a:sym typeface="Open Sans"/>
              </a:rPr>
              <a:t>‌</a:t>
            </a:r>
          </a:p>
          <a:p>
            <a:pPr algn="l">
              <a:lnSpc>
                <a:spcPts val="2100"/>
              </a:lnSpc>
            </a:pPr>
            <a:r>
              <a:rPr lang="en-US" sz="1500" dirty="0">
                <a:solidFill>
                  <a:srgbClr val="000000"/>
                </a:solidFill>
                <a:latin typeface="Open Sans"/>
                <a:ea typeface="Open Sans"/>
                <a:cs typeface="Open Sans"/>
                <a:sym typeface="Open Sans"/>
              </a:rPr>
              <a:t>Coursera. (2023, November 29). What is Agile? A beginner's guide. </a:t>
            </a:r>
            <a:r>
              <a:rPr lang="en-US" sz="1500" u="sng" dirty="0">
                <a:solidFill>
                  <a:srgbClr val="000000"/>
                </a:solidFill>
                <a:latin typeface="Open Sans"/>
                <a:ea typeface="Open Sans"/>
                <a:cs typeface="Open Sans"/>
                <a:sym typeface="Open Sans"/>
              </a:rPr>
              <a:t>https://www.coursera.org/articles/what-is-agile-a-beginners-guide</a:t>
            </a:r>
            <a:endParaRPr lang="en-US" sz="1500" u="sng" dirty="0">
              <a:solidFill>
                <a:srgbClr val="000000"/>
              </a:solidFill>
              <a:latin typeface="Open Sans"/>
              <a:ea typeface="Open Sans"/>
              <a:cs typeface="Open Sans"/>
              <a:sym typeface="Open Sans"/>
              <a:hlinkClick r:id="rId7" tooltip="https://www.coursera.org/articles/what-is-agile-a-beginners-guide"/>
            </a:endParaRPr>
          </a:p>
          <a:p>
            <a:pPr algn="l">
              <a:lnSpc>
                <a:spcPts val="2100"/>
              </a:lnSpc>
            </a:pPr>
            <a:endParaRPr lang="en-US" sz="1500" u="sng" dirty="0">
              <a:solidFill>
                <a:srgbClr val="000000"/>
              </a:solidFill>
              <a:latin typeface="Open Sans"/>
              <a:ea typeface="Open Sans"/>
              <a:cs typeface="Open Sans"/>
              <a:sym typeface="Open Sans"/>
              <a:hlinkClick r:id="rId7" tooltip="https://www.coursera.org/articles/what-is-agile-a-beginners-guide"/>
            </a:endParaRPr>
          </a:p>
          <a:p>
            <a:pPr algn="l">
              <a:lnSpc>
                <a:spcPts val="2100"/>
              </a:lnSpc>
            </a:pPr>
            <a:r>
              <a:rPr lang="en-US" sz="1500" dirty="0">
                <a:solidFill>
                  <a:srgbClr val="000000"/>
                </a:solidFill>
                <a:latin typeface="Open Sans"/>
                <a:ea typeface="Open Sans"/>
                <a:cs typeface="Open Sans"/>
                <a:sym typeface="Open Sans"/>
              </a:rPr>
              <a:t>Towner, J. (2022). What is the Difference Between Agile and Waterfall? </a:t>
            </a:r>
            <a:r>
              <a:rPr lang="en-US" sz="1500" dirty="0" err="1">
                <a:solidFill>
                  <a:srgbClr val="000000"/>
                </a:solidFill>
                <a:latin typeface="Open Sans"/>
                <a:ea typeface="Open Sans"/>
                <a:cs typeface="Open Sans"/>
                <a:sym typeface="Open Sans"/>
              </a:rPr>
              <a:t>Www.forecast.app</a:t>
            </a:r>
            <a:r>
              <a:rPr lang="en-US" sz="1500" dirty="0">
                <a:solidFill>
                  <a:srgbClr val="000000"/>
                </a:solidFill>
                <a:latin typeface="Open Sans"/>
                <a:ea typeface="Open Sans"/>
                <a:cs typeface="Open Sans"/>
                <a:sym typeface="Open Sans"/>
              </a:rPr>
              <a:t>. https://www.forecast.app/blog/difference-between-agile-waterfall</a:t>
            </a:r>
          </a:p>
          <a:p>
            <a:pPr algn="l">
              <a:lnSpc>
                <a:spcPts val="2100"/>
              </a:lnSpc>
            </a:pPr>
            <a:r>
              <a:rPr lang="en-US" sz="1500" dirty="0">
                <a:solidFill>
                  <a:srgbClr val="000000"/>
                </a:solidFill>
                <a:latin typeface="Open Sans"/>
                <a:ea typeface="Open Sans"/>
                <a:cs typeface="Open Sans"/>
                <a:sym typeface="Open Sans"/>
              </a:rPr>
              <a:t>‌</a:t>
            </a:r>
          </a:p>
        </p:txBody>
      </p:sp>
      <p:sp>
        <p:nvSpPr>
          <p:cNvPr id="6" name="TextBox 6"/>
          <p:cNvSpPr txBox="1"/>
          <p:nvPr/>
        </p:nvSpPr>
        <p:spPr>
          <a:xfrm rot="-235009">
            <a:off x="4101777" y="832460"/>
            <a:ext cx="9327273" cy="2168700"/>
          </a:xfrm>
          <a:prstGeom prst="rect">
            <a:avLst/>
          </a:prstGeom>
        </p:spPr>
        <p:txBody>
          <a:bodyPr lIns="0" tIns="0" rIns="0" bIns="0" rtlCol="0" anchor="t">
            <a:spAutoFit/>
          </a:bodyPr>
          <a:lstStyle/>
          <a:p>
            <a:pPr algn="ctr">
              <a:lnSpc>
                <a:spcPts val="12242"/>
              </a:lnSpc>
            </a:pPr>
            <a:r>
              <a:rPr lang="en-US" sz="8744" b="1" dirty="0">
                <a:solidFill>
                  <a:srgbClr val="000000"/>
                </a:solidFill>
                <a:latin typeface="Cakerolli Bold"/>
                <a:ea typeface="Cakerolli Bold"/>
                <a:cs typeface="Cakerolli Bold"/>
                <a:sym typeface="Cakerolli Bold"/>
              </a:rPr>
              <a:t>REFERENCES</a:t>
            </a:r>
          </a:p>
        </p:txBody>
      </p:sp>
      <p:sp>
        <p:nvSpPr>
          <p:cNvPr id="7" name="Freeform 7"/>
          <p:cNvSpPr/>
          <p:nvPr/>
        </p:nvSpPr>
        <p:spPr>
          <a:xfrm flipV="1">
            <a:off x="-4800933" y="-864758"/>
            <a:ext cx="9601867" cy="8229600"/>
          </a:xfrm>
          <a:custGeom>
            <a:avLst/>
            <a:gdLst/>
            <a:ahLst/>
            <a:cxnLst/>
            <a:rect l="l" t="t" r="r" b="b"/>
            <a:pathLst>
              <a:path w="9601867" h="8229600">
                <a:moveTo>
                  <a:pt x="0" y="8229600"/>
                </a:moveTo>
                <a:lnTo>
                  <a:pt x="9601866" y="8229600"/>
                </a:lnTo>
                <a:lnTo>
                  <a:pt x="9601866" y="0"/>
                </a:lnTo>
                <a:lnTo>
                  <a:pt x="0" y="0"/>
                </a:lnTo>
                <a:lnTo>
                  <a:pt x="0" y="8229600"/>
                </a:lnTo>
                <a:close/>
              </a:path>
            </a:pathLst>
          </a:custGeom>
          <a:blipFill>
            <a:blip r:embed="rId8"/>
            <a:stretch>
              <a:fillRect/>
            </a:stretch>
          </a:blipFill>
        </p:spPr>
        <p:txBody>
          <a:bodyPr/>
          <a:lstStyle/>
          <a:p>
            <a:endParaRPr lang="en-US"/>
          </a:p>
        </p:txBody>
      </p:sp>
      <p:sp>
        <p:nvSpPr>
          <p:cNvPr id="8" name="Freeform 8"/>
          <p:cNvSpPr/>
          <p:nvPr/>
        </p:nvSpPr>
        <p:spPr>
          <a:xfrm flipH="1">
            <a:off x="9662307" y="5782380"/>
            <a:ext cx="9601867" cy="8229600"/>
          </a:xfrm>
          <a:custGeom>
            <a:avLst/>
            <a:gdLst/>
            <a:ahLst/>
            <a:cxnLst/>
            <a:rect l="l" t="t" r="r" b="b"/>
            <a:pathLst>
              <a:path w="9601867" h="8229600">
                <a:moveTo>
                  <a:pt x="9601867" y="0"/>
                </a:moveTo>
                <a:lnTo>
                  <a:pt x="0" y="0"/>
                </a:lnTo>
                <a:lnTo>
                  <a:pt x="0" y="8229600"/>
                </a:lnTo>
                <a:lnTo>
                  <a:pt x="9601867" y="8229600"/>
                </a:lnTo>
                <a:lnTo>
                  <a:pt x="9601867" y="0"/>
                </a:lnTo>
                <a:close/>
              </a:path>
            </a:pathLst>
          </a:custGeom>
          <a:blipFill>
            <a:blip r:embed="rId8"/>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382503" y="-283957"/>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866864" y="3915198"/>
            <a:ext cx="7677166" cy="1401083"/>
          </a:xfrm>
          <a:custGeom>
            <a:avLst/>
            <a:gdLst/>
            <a:ahLst/>
            <a:cxnLst/>
            <a:rect l="l" t="t" r="r" b="b"/>
            <a:pathLst>
              <a:path w="7677166" h="1401083">
                <a:moveTo>
                  <a:pt x="0" y="0"/>
                </a:moveTo>
                <a:lnTo>
                  <a:pt x="7677166" y="0"/>
                </a:lnTo>
                <a:lnTo>
                  <a:pt x="7677166" y="1401082"/>
                </a:lnTo>
                <a:lnTo>
                  <a:pt x="0" y="14010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rot="-235009">
            <a:off x="5041810" y="1076641"/>
            <a:ext cx="9327273" cy="2168700"/>
          </a:xfrm>
          <a:prstGeom prst="rect">
            <a:avLst/>
          </a:prstGeom>
        </p:spPr>
        <p:txBody>
          <a:bodyPr lIns="0" tIns="0" rIns="0" bIns="0" rtlCol="0" anchor="t">
            <a:spAutoFit/>
          </a:bodyPr>
          <a:lstStyle/>
          <a:p>
            <a:pPr algn="ctr">
              <a:lnSpc>
                <a:spcPts val="12242"/>
              </a:lnSpc>
            </a:pPr>
            <a:r>
              <a:rPr lang="en-US" sz="8744" b="1" dirty="0">
                <a:solidFill>
                  <a:srgbClr val="000000"/>
                </a:solidFill>
                <a:latin typeface="Cakerolli Bold"/>
                <a:ea typeface="Cakerolli Bold"/>
                <a:cs typeface="Cakerolli Bold"/>
                <a:sym typeface="Cakerolli Bold"/>
              </a:rPr>
              <a:t>AGENDA</a:t>
            </a:r>
          </a:p>
        </p:txBody>
      </p:sp>
      <p:sp>
        <p:nvSpPr>
          <p:cNvPr id="6" name="TextBox 6"/>
          <p:cNvSpPr txBox="1"/>
          <p:nvPr/>
        </p:nvSpPr>
        <p:spPr>
          <a:xfrm rot="-116478">
            <a:off x="6371423" y="4364773"/>
            <a:ext cx="6873808" cy="656798"/>
          </a:xfrm>
          <a:prstGeom prst="rect">
            <a:avLst/>
          </a:prstGeom>
        </p:spPr>
        <p:txBody>
          <a:bodyPr lIns="0" tIns="0" rIns="0" bIns="0" rtlCol="0" anchor="t">
            <a:spAutoFit/>
          </a:bodyPr>
          <a:lstStyle/>
          <a:p>
            <a:pPr algn="ctr">
              <a:lnSpc>
                <a:spcPts val="5365"/>
              </a:lnSpc>
            </a:pPr>
            <a:r>
              <a:rPr lang="en-US" sz="3832">
                <a:solidFill>
                  <a:srgbClr val="000000"/>
                </a:solidFill>
                <a:latin typeface="Open Sans"/>
                <a:ea typeface="Open Sans"/>
                <a:cs typeface="Open Sans"/>
                <a:sym typeface="Open Sans"/>
              </a:rPr>
              <a:t>Agile Team Roles</a:t>
            </a:r>
          </a:p>
        </p:txBody>
      </p:sp>
      <p:sp>
        <p:nvSpPr>
          <p:cNvPr id="7" name="Freeform 7"/>
          <p:cNvSpPr/>
          <p:nvPr/>
        </p:nvSpPr>
        <p:spPr>
          <a:xfrm>
            <a:off x="-828082" y="2341928"/>
            <a:ext cx="2982355" cy="7542309"/>
          </a:xfrm>
          <a:custGeom>
            <a:avLst/>
            <a:gdLst/>
            <a:ahLst/>
            <a:cxnLst/>
            <a:rect l="l" t="t" r="r" b="b"/>
            <a:pathLst>
              <a:path w="2982355" h="7542309">
                <a:moveTo>
                  <a:pt x="0" y="0"/>
                </a:moveTo>
                <a:lnTo>
                  <a:pt x="2982355" y="0"/>
                </a:lnTo>
                <a:lnTo>
                  <a:pt x="2982355" y="7542309"/>
                </a:lnTo>
                <a:lnTo>
                  <a:pt x="0" y="7542309"/>
                </a:lnTo>
                <a:lnTo>
                  <a:pt x="0" y="0"/>
                </a:lnTo>
                <a:close/>
              </a:path>
            </a:pathLst>
          </a:custGeom>
          <a:blipFill>
            <a:blip r:embed="rId7"/>
            <a:stretch>
              <a:fillRect/>
            </a:stretch>
          </a:blipFill>
        </p:spPr>
        <p:txBody>
          <a:bodyPr/>
          <a:lstStyle/>
          <a:p>
            <a:endParaRPr lang="en-US"/>
          </a:p>
        </p:txBody>
      </p:sp>
      <p:sp>
        <p:nvSpPr>
          <p:cNvPr id="8" name="Freeform 8"/>
          <p:cNvSpPr/>
          <p:nvPr/>
        </p:nvSpPr>
        <p:spPr>
          <a:xfrm>
            <a:off x="1699397" y="6544583"/>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7"/>
            <a:stretch>
              <a:fillRect/>
            </a:stretch>
          </a:blipFill>
        </p:spPr>
        <p:txBody>
          <a:bodyPr/>
          <a:lstStyle/>
          <a:p>
            <a:endParaRPr lang="en-US"/>
          </a:p>
        </p:txBody>
      </p:sp>
      <p:sp>
        <p:nvSpPr>
          <p:cNvPr id="9" name="Freeform 9"/>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8"/>
            <a:stretch>
              <a:fillRect/>
            </a:stretch>
          </a:blipFill>
        </p:spPr>
        <p:txBody>
          <a:bodyPr/>
          <a:lstStyle/>
          <a:p>
            <a:endParaRPr lang="en-US"/>
          </a:p>
        </p:txBody>
      </p:sp>
      <p:sp>
        <p:nvSpPr>
          <p:cNvPr id="10" name="Freeform 10"/>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8"/>
            <a:stretch>
              <a:fillRect/>
            </a:stretch>
          </a:blipFill>
        </p:spPr>
        <p:txBody>
          <a:bodyPr/>
          <a:lstStyle/>
          <a:p>
            <a:endParaRPr lang="en-US"/>
          </a:p>
        </p:txBody>
      </p:sp>
      <p:sp>
        <p:nvSpPr>
          <p:cNvPr id="11" name="Freeform 11"/>
          <p:cNvSpPr/>
          <p:nvPr/>
        </p:nvSpPr>
        <p:spPr>
          <a:xfrm>
            <a:off x="5866864" y="5316280"/>
            <a:ext cx="7677166" cy="1401083"/>
          </a:xfrm>
          <a:custGeom>
            <a:avLst/>
            <a:gdLst/>
            <a:ahLst/>
            <a:cxnLst/>
            <a:rect l="l" t="t" r="r" b="b"/>
            <a:pathLst>
              <a:path w="7677166" h="1401083">
                <a:moveTo>
                  <a:pt x="0" y="0"/>
                </a:moveTo>
                <a:lnTo>
                  <a:pt x="7677166" y="0"/>
                </a:lnTo>
                <a:lnTo>
                  <a:pt x="7677166" y="1401083"/>
                </a:lnTo>
                <a:lnTo>
                  <a:pt x="0" y="1401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rot="-116478">
            <a:off x="6371423" y="5765856"/>
            <a:ext cx="6873808" cy="656798"/>
          </a:xfrm>
          <a:prstGeom prst="rect">
            <a:avLst/>
          </a:prstGeom>
        </p:spPr>
        <p:txBody>
          <a:bodyPr lIns="0" tIns="0" rIns="0" bIns="0" rtlCol="0" anchor="t">
            <a:spAutoFit/>
          </a:bodyPr>
          <a:lstStyle/>
          <a:p>
            <a:pPr algn="ctr">
              <a:lnSpc>
                <a:spcPts val="5365"/>
              </a:lnSpc>
            </a:pPr>
            <a:r>
              <a:rPr lang="en-US" sz="3832">
                <a:solidFill>
                  <a:srgbClr val="000000"/>
                </a:solidFill>
                <a:latin typeface="Open Sans"/>
                <a:ea typeface="Open Sans"/>
                <a:cs typeface="Open Sans"/>
                <a:sym typeface="Open Sans"/>
              </a:rPr>
              <a:t>Agile Phases</a:t>
            </a:r>
          </a:p>
        </p:txBody>
      </p:sp>
      <p:sp>
        <p:nvSpPr>
          <p:cNvPr id="13" name="Freeform 13"/>
          <p:cNvSpPr/>
          <p:nvPr/>
        </p:nvSpPr>
        <p:spPr>
          <a:xfrm>
            <a:off x="5866864" y="6544583"/>
            <a:ext cx="7677166" cy="1401083"/>
          </a:xfrm>
          <a:custGeom>
            <a:avLst/>
            <a:gdLst/>
            <a:ahLst/>
            <a:cxnLst/>
            <a:rect l="l" t="t" r="r" b="b"/>
            <a:pathLst>
              <a:path w="7677166" h="1401083">
                <a:moveTo>
                  <a:pt x="0" y="0"/>
                </a:moveTo>
                <a:lnTo>
                  <a:pt x="7677166" y="0"/>
                </a:lnTo>
                <a:lnTo>
                  <a:pt x="7677166" y="1401083"/>
                </a:lnTo>
                <a:lnTo>
                  <a:pt x="0" y="1401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TextBox 14"/>
          <p:cNvSpPr txBox="1"/>
          <p:nvPr/>
        </p:nvSpPr>
        <p:spPr>
          <a:xfrm rot="-116478">
            <a:off x="6371423" y="6994158"/>
            <a:ext cx="6873808" cy="656798"/>
          </a:xfrm>
          <a:prstGeom prst="rect">
            <a:avLst/>
          </a:prstGeom>
        </p:spPr>
        <p:txBody>
          <a:bodyPr lIns="0" tIns="0" rIns="0" bIns="0" rtlCol="0" anchor="t">
            <a:spAutoFit/>
          </a:bodyPr>
          <a:lstStyle/>
          <a:p>
            <a:pPr algn="ctr">
              <a:lnSpc>
                <a:spcPts val="5365"/>
              </a:lnSpc>
            </a:pPr>
            <a:r>
              <a:rPr lang="en-US" sz="3832">
                <a:solidFill>
                  <a:srgbClr val="000000"/>
                </a:solidFill>
                <a:latin typeface="Open Sans"/>
                <a:ea typeface="Open Sans"/>
                <a:cs typeface="Open Sans"/>
                <a:sym typeface="Open Sans"/>
              </a:rPr>
              <a:t>Waterfall method</a:t>
            </a:r>
          </a:p>
        </p:txBody>
      </p:sp>
      <p:sp>
        <p:nvSpPr>
          <p:cNvPr id="15" name="Freeform 15"/>
          <p:cNvSpPr/>
          <p:nvPr/>
        </p:nvSpPr>
        <p:spPr>
          <a:xfrm>
            <a:off x="5866864" y="7857217"/>
            <a:ext cx="7677166" cy="1401083"/>
          </a:xfrm>
          <a:custGeom>
            <a:avLst/>
            <a:gdLst/>
            <a:ahLst/>
            <a:cxnLst/>
            <a:rect l="l" t="t" r="r" b="b"/>
            <a:pathLst>
              <a:path w="7677166" h="1401083">
                <a:moveTo>
                  <a:pt x="0" y="0"/>
                </a:moveTo>
                <a:lnTo>
                  <a:pt x="7677166" y="0"/>
                </a:lnTo>
                <a:lnTo>
                  <a:pt x="7677166" y="1401083"/>
                </a:lnTo>
                <a:lnTo>
                  <a:pt x="0" y="1401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rot="-116478">
            <a:off x="6371423" y="8306792"/>
            <a:ext cx="6873808" cy="656798"/>
          </a:xfrm>
          <a:prstGeom prst="rect">
            <a:avLst/>
          </a:prstGeom>
        </p:spPr>
        <p:txBody>
          <a:bodyPr lIns="0" tIns="0" rIns="0" bIns="0" rtlCol="0" anchor="t">
            <a:spAutoFit/>
          </a:bodyPr>
          <a:lstStyle/>
          <a:p>
            <a:pPr algn="ctr">
              <a:lnSpc>
                <a:spcPts val="5365"/>
              </a:lnSpc>
            </a:pPr>
            <a:r>
              <a:rPr lang="en-US" sz="3832">
                <a:solidFill>
                  <a:srgbClr val="000000"/>
                </a:solidFill>
                <a:latin typeface="Open Sans"/>
                <a:ea typeface="Open Sans"/>
                <a:cs typeface="Open Sans"/>
                <a:sym typeface="Open Sans"/>
              </a:rPr>
              <a:t>Agile or Waterfall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4003610" y="617220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719219" y="6172200"/>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5434829" y="617220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150438" y="6172200"/>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3133952" y="6172200"/>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766815">
            <a:off x="2982953" y="-85689"/>
            <a:ext cx="12322094" cy="10458377"/>
          </a:xfrm>
          <a:custGeom>
            <a:avLst/>
            <a:gdLst/>
            <a:ahLst/>
            <a:cxnLst/>
            <a:rect l="l" t="t" r="r" b="b"/>
            <a:pathLst>
              <a:path w="12322094" h="10458377">
                <a:moveTo>
                  <a:pt x="0" y="0"/>
                </a:moveTo>
                <a:lnTo>
                  <a:pt x="12322094" y="0"/>
                </a:lnTo>
                <a:lnTo>
                  <a:pt x="12322094" y="10458378"/>
                </a:lnTo>
                <a:lnTo>
                  <a:pt x="0" y="10458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5081754" y="-663867"/>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3043907" y="-317278"/>
            <a:ext cx="4669277" cy="4114800"/>
          </a:xfrm>
          <a:custGeom>
            <a:avLst/>
            <a:gdLst/>
            <a:ahLst/>
            <a:cxnLst/>
            <a:rect l="l" t="t" r="r" b="b"/>
            <a:pathLst>
              <a:path w="4669277" h="4114800">
                <a:moveTo>
                  <a:pt x="0" y="0"/>
                </a:moveTo>
                <a:lnTo>
                  <a:pt x="4669276" y="0"/>
                </a:lnTo>
                <a:lnTo>
                  <a:pt x="466927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6661598" y="2511107"/>
            <a:ext cx="4669277" cy="4114800"/>
          </a:xfrm>
          <a:custGeom>
            <a:avLst/>
            <a:gdLst/>
            <a:ahLst/>
            <a:cxnLst/>
            <a:rect l="l" t="t" r="r" b="b"/>
            <a:pathLst>
              <a:path w="4669277" h="4114800">
                <a:moveTo>
                  <a:pt x="0" y="0"/>
                </a:moveTo>
                <a:lnTo>
                  <a:pt x="4669276" y="0"/>
                </a:lnTo>
                <a:lnTo>
                  <a:pt x="466927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rot="-235009">
            <a:off x="5530088" y="756708"/>
            <a:ext cx="9327273" cy="2168700"/>
          </a:xfrm>
          <a:prstGeom prst="rect">
            <a:avLst/>
          </a:prstGeom>
        </p:spPr>
        <p:txBody>
          <a:bodyPr lIns="0" tIns="0" rIns="0" bIns="0" rtlCol="0" anchor="t">
            <a:spAutoFit/>
          </a:bodyPr>
          <a:lstStyle/>
          <a:p>
            <a:pPr algn="ctr">
              <a:lnSpc>
                <a:spcPts val="12242"/>
              </a:lnSpc>
            </a:pPr>
            <a:r>
              <a:rPr lang="en-US" sz="8744" b="1" dirty="0">
                <a:solidFill>
                  <a:srgbClr val="000000"/>
                </a:solidFill>
                <a:latin typeface="Cakerolli Bold"/>
                <a:ea typeface="Cakerolli Bold"/>
                <a:cs typeface="Cakerolli Bold"/>
                <a:sym typeface="Cakerolli Bold"/>
              </a:rPr>
              <a:t>BACKGROUND </a:t>
            </a:r>
          </a:p>
        </p:txBody>
      </p:sp>
      <p:sp>
        <p:nvSpPr>
          <p:cNvPr id="13" name="TextBox 13"/>
          <p:cNvSpPr txBox="1"/>
          <p:nvPr/>
        </p:nvSpPr>
        <p:spPr>
          <a:xfrm>
            <a:off x="4122443" y="4715133"/>
            <a:ext cx="10043113" cy="2040625"/>
          </a:xfrm>
          <a:prstGeom prst="rect">
            <a:avLst/>
          </a:prstGeom>
        </p:spPr>
        <p:txBody>
          <a:bodyPr lIns="0" tIns="0" rIns="0" bIns="0" rtlCol="0" anchor="t">
            <a:spAutoFit/>
          </a:bodyPr>
          <a:lstStyle/>
          <a:p>
            <a:pPr algn="ctr">
              <a:lnSpc>
                <a:spcPts val="4060"/>
              </a:lnSpc>
            </a:pPr>
            <a:r>
              <a:rPr lang="en-US" sz="2900">
                <a:solidFill>
                  <a:srgbClr val="000000"/>
                </a:solidFill>
                <a:latin typeface="Open Sans"/>
                <a:ea typeface="Open Sans"/>
                <a:cs typeface="Open Sans"/>
                <a:sym typeface="Open Sans"/>
              </a:rPr>
              <a:t>This presentation provides an overview of the Scrum-Agile methodology, highlighting it’s key principles and comparing the process of Agile development with the traditional Waterfall approach.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2245094" y="392819"/>
            <a:ext cx="13797812" cy="9894181"/>
          </a:xfrm>
          <a:custGeom>
            <a:avLst/>
            <a:gdLst/>
            <a:ahLst/>
            <a:cxnLst/>
            <a:rect l="l" t="t" r="r" b="b"/>
            <a:pathLst>
              <a:path w="13797812" h="9894181">
                <a:moveTo>
                  <a:pt x="0" y="0"/>
                </a:moveTo>
                <a:lnTo>
                  <a:pt x="13797812" y="0"/>
                </a:lnTo>
                <a:lnTo>
                  <a:pt x="13797812" y="9894181"/>
                </a:lnTo>
                <a:lnTo>
                  <a:pt x="0" y="9894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4828" y="392819"/>
            <a:ext cx="2187754" cy="2057400"/>
          </a:xfrm>
          <a:custGeom>
            <a:avLst/>
            <a:gdLst/>
            <a:ahLst/>
            <a:cxnLst/>
            <a:rect l="l" t="t" r="r" b="b"/>
            <a:pathLst>
              <a:path w="2187754" h="2057400">
                <a:moveTo>
                  <a:pt x="0" y="0"/>
                </a:moveTo>
                <a:lnTo>
                  <a:pt x="2187753" y="0"/>
                </a:lnTo>
                <a:lnTo>
                  <a:pt x="21877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66905" y="5348401"/>
            <a:ext cx="4021095" cy="4335412"/>
          </a:xfrm>
          <a:custGeom>
            <a:avLst/>
            <a:gdLst/>
            <a:ahLst/>
            <a:cxnLst/>
            <a:rect l="l" t="t" r="r" b="b"/>
            <a:pathLst>
              <a:path w="4021095" h="4335412">
                <a:moveTo>
                  <a:pt x="0" y="0"/>
                </a:moveTo>
                <a:lnTo>
                  <a:pt x="4021095" y="0"/>
                </a:lnTo>
                <a:lnTo>
                  <a:pt x="4021095" y="4335412"/>
                </a:lnTo>
                <a:lnTo>
                  <a:pt x="0" y="4335412"/>
                </a:lnTo>
                <a:lnTo>
                  <a:pt x="0" y="0"/>
                </a:lnTo>
                <a:close/>
              </a:path>
            </a:pathLst>
          </a:custGeom>
          <a:blipFill>
            <a:blip r:embed="rId7"/>
            <a:stretch>
              <a:fillRect/>
            </a:stretch>
          </a:blipFill>
        </p:spPr>
        <p:txBody>
          <a:bodyPr/>
          <a:lstStyle/>
          <a:p>
            <a:endParaRPr lang="en-US"/>
          </a:p>
        </p:txBody>
      </p:sp>
      <p:sp>
        <p:nvSpPr>
          <p:cNvPr id="6" name="Freeform 6"/>
          <p:cNvSpPr/>
          <p:nvPr/>
        </p:nvSpPr>
        <p:spPr>
          <a:xfrm rot="-3113696">
            <a:off x="-58035" y="516948"/>
            <a:ext cx="2764015" cy="2980070"/>
          </a:xfrm>
          <a:custGeom>
            <a:avLst/>
            <a:gdLst/>
            <a:ahLst/>
            <a:cxnLst/>
            <a:rect l="l" t="t" r="r" b="b"/>
            <a:pathLst>
              <a:path w="2764015" h="2980070">
                <a:moveTo>
                  <a:pt x="0" y="0"/>
                </a:moveTo>
                <a:lnTo>
                  <a:pt x="2764014" y="0"/>
                </a:lnTo>
                <a:lnTo>
                  <a:pt x="2764014" y="2980070"/>
                </a:lnTo>
                <a:lnTo>
                  <a:pt x="0" y="298007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3357317" y="4323829"/>
            <a:ext cx="11589409" cy="2150712"/>
          </a:xfrm>
          <a:prstGeom prst="rect">
            <a:avLst/>
          </a:prstGeom>
        </p:spPr>
        <p:txBody>
          <a:bodyPr lIns="0" tIns="0" rIns="0" bIns="0" rtlCol="0" anchor="t">
            <a:spAutoFit/>
          </a:bodyPr>
          <a:lstStyle/>
          <a:p>
            <a:pPr algn="ctr">
              <a:lnSpc>
                <a:spcPts val="12180"/>
              </a:lnSpc>
            </a:pPr>
            <a:r>
              <a:rPr lang="en-US" sz="8700" b="1" dirty="0">
                <a:solidFill>
                  <a:srgbClr val="000000"/>
                </a:solidFill>
                <a:latin typeface="Cakerolli Bold"/>
                <a:ea typeface="Cakerolli Bold"/>
                <a:cs typeface="Cakerolli Bold"/>
                <a:sym typeface="Cakerolli Bold"/>
              </a:rPr>
              <a:t>Agile Team Roles</a:t>
            </a:r>
          </a:p>
        </p:txBody>
      </p:sp>
      <p:sp>
        <p:nvSpPr>
          <p:cNvPr id="8" name="Freeform 8"/>
          <p:cNvSpPr/>
          <p:nvPr/>
        </p:nvSpPr>
        <p:spPr>
          <a:xfrm>
            <a:off x="2794726" y="3501783"/>
            <a:ext cx="1587331" cy="4014324"/>
          </a:xfrm>
          <a:custGeom>
            <a:avLst/>
            <a:gdLst/>
            <a:ahLst/>
            <a:cxnLst/>
            <a:rect l="l" t="t" r="r" b="b"/>
            <a:pathLst>
              <a:path w="1587331" h="4014324">
                <a:moveTo>
                  <a:pt x="0" y="0"/>
                </a:moveTo>
                <a:lnTo>
                  <a:pt x="1587331" y="0"/>
                </a:lnTo>
                <a:lnTo>
                  <a:pt x="1587331" y="4014324"/>
                </a:lnTo>
                <a:lnTo>
                  <a:pt x="0" y="4014324"/>
                </a:lnTo>
                <a:lnTo>
                  <a:pt x="0" y="0"/>
                </a:lnTo>
                <a:close/>
              </a:path>
            </a:pathLst>
          </a:custGeom>
          <a:blipFill>
            <a:blip r:embed="rId8"/>
            <a:stretch>
              <a:fillRect/>
            </a:stretch>
          </a:blipFill>
        </p:spPr>
        <p:txBody>
          <a:bodyPr/>
          <a:lstStyle/>
          <a:p>
            <a:endParaRPr lang="en-US"/>
          </a:p>
        </p:txBody>
      </p:sp>
      <p:sp>
        <p:nvSpPr>
          <p:cNvPr id="9" name="Freeform 9"/>
          <p:cNvSpPr/>
          <p:nvPr/>
        </p:nvSpPr>
        <p:spPr>
          <a:xfrm>
            <a:off x="13351374" y="5967775"/>
            <a:ext cx="1587331" cy="4014324"/>
          </a:xfrm>
          <a:custGeom>
            <a:avLst/>
            <a:gdLst/>
            <a:ahLst/>
            <a:cxnLst/>
            <a:rect l="l" t="t" r="r" b="b"/>
            <a:pathLst>
              <a:path w="1587331" h="4014324">
                <a:moveTo>
                  <a:pt x="0" y="0"/>
                </a:moveTo>
                <a:lnTo>
                  <a:pt x="1587330" y="0"/>
                </a:lnTo>
                <a:lnTo>
                  <a:pt x="1587330" y="4014325"/>
                </a:lnTo>
                <a:lnTo>
                  <a:pt x="0" y="4014325"/>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2080819" y="1859618"/>
            <a:ext cx="15926668" cy="8341592"/>
          </a:xfrm>
          <a:custGeom>
            <a:avLst/>
            <a:gdLst/>
            <a:ahLst/>
            <a:cxnLst/>
            <a:rect l="l" t="t" r="r" b="b"/>
            <a:pathLst>
              <a:path w="15926668" h="8341592">
                <a:moveTo>
                  <a:pt x="0" y="0"/>
                </a:moveTo>
                <a:lnTo>
                  <a:pt x="15926667" y="0"/>
                </a:lnTo>
                <a:lnTo>
                  <a:pt x="15926667" y="8341592"/>
                </a:lnTo>
                <a:lnTo>
                  <a:pt x="0" y="83415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62427" y="-605242"/>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5429177" y="6010141"/>
            <a:ext cx="3022138" cy="2663259"/>
          </a:xfrm>
          <a:custGeom>
            <a:avLst/>
            <a:gdLst/>
            <a:ahLst/>
            <a:cxnLst/>
            <a:rect l="l" t="t" r="r" b="b"/>
            <a:pathLst>
              <a:path w="3022138" h="2663259">
                <a:moveTo>
                  <a:pt x="0" y="0"/>
                </a:moveTo>
                <a:lnTo>
                  <a:pt x="3022138" y="0"/>
                </a:lnTo>
                <a:lnTo>
                  <a:pt x="3022138" y="2663259"/>
                </a:lnTo>
                <a:lnTo>
                  <a:pt x="0" y="26632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2091314">
            <a:off x="15255311" y="254573"/>
            <a:ext cx="1903741" cy="3566728"/>
          </a:xfrm>
          <a:custGeom>
            <a:avLst/>
            <a:gdLst/>
            <a:ahLst/>
            <a:cxnLst/>
            <a:rect l="l" t="t" r="r" b="b"/>
            <a:pathLst>
              <a:path w="1903741" h="3566728">
                <a:moveTo>
                  <a:pt x="0" y="0"/>
                </a:moveTo>
                <a:lnTo>
                  <a:pt x="1903741" y="0"/>
                </a:lnTo>
                <a:lnTo>
                  <a:pt x="1903741" y="3566728"/>
                </a:lnTo>
                <a:lnTo>
                  <a:pt x="0" y="35667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365195" y="3803995"/>
            <a:ext cx="9601867" cy="8229600"/>
          </a:xfrm>
          <a:custGeom>
            <a:avLst/>
            <a:gdLst/>
            <a:ahLst/>
            <a:cxnLst/>
            <a:rect l="l" t="t" r="r" b="b"/>
            <a:pathLst>
              <a:path w="9601867" h="8229600">
                <a:moveTo>
                  <a:pt x="0" y="0"/>
                </a:moveTo>
                <a:lnTo>
                  <a:pt x="9601867" y="0"/>
                </a:lnTo>
                <a:lnTo>
                  <a:pt x="9601867" y="8229600"/>
                </a:lnTo>
                <a:lnTo>
                  <a:pt x="0" y="8229600"/>
                </a:lnTo>
                <a:lnTo>
                  <a:pt x="0" y="0"/>
                </a:lnTo>
                <a:close/>
              </a:path>
            </a:pathLst>
          </a:custGeom>
          <a:blipFill>
            <a:blip r:embed="rId11"/>
            <a:stretch>
              <a:fillRect/>
            </a:stretch>
          </a:blipFill>
        </p:spPr>
        <p:txBody>
          <a:bodyPr/>
          <a:lstStyle/>
          <a:p>
            <a:endParaRPr lang="en-US"/>
          </a:p>
        </p:txBody>
      </p:sp>
      <p:sp>
        <p:nvSpPr>
          <p:cNvPr id="8" name="TextBox 8"/>
          <p:cNvSpPr txBox="1"/>
          <p:nvPr/>
        </p:nvSpPr>
        <p:spPr>
          <a:xfrm rot="-235009">
            <a:off x="679581" y="900930"/>
            <a:ext cx="9327273" cy="1528445"/>
          </a:xfrm>
          <a:prstGeom prst="rect">
            <a:avLst/>
          </a:prstGeom>
        </p:spPr>
        <p:txBody>
          <a:bodyPr lIns="0" tIns="0" rIns="0" bIns="0" rtlCol="0" anchor="t">
            <a:spAutoFit/>
          </a:bodyPr>
          <a:lstStyle/>
          <a:p>
            <a:pPr algn="ctr">
              <a:lnSpc>
                <a:spcPts val="8680"/>
              </a:lnSpc>
            </a:pPr>
            <a:r>
              <a:rPr lang="en-US" sz="6200" b="1" dirty="0">
                <a:solidFill>
                  <a:srgbClr val="000000"/>
                </a:solidFill>
                <a:latin typeface="Cakerolli Bold"/>
                <a:ea typeface="Cakerolli Bold"/>
                <a:cs typeface="Cakerolli Bold"/>
                <a:sym typeface="Cakerolli Bold"/>
              </a:rPr>
              <a:t>AGILE TEAM ROLES</a:t>
            </a:r>
          </a:p>
        </p:txBody>
      </p:sp>
      <p:sp>
        <p:nvSpPr>
          <p:cNvPr id="9" name="TextBox 9"/>
          <p:cNvSpPr txBox="1"/>
          <p:nvPr/>
        </p:nvSpPr>
        <p:spPr>
          <a:xfrm rot="-116478">
            <a:off x="2972026" y="3544149"/>
            <a:ext cx="6677378" cy="2442523"/>
          </a:xfrm>
          <a:prstGeom prst="rect">
            <a:avLst/>
          </a:prstGeom>
        </p:spPr>
        <p:txBody>
          <a:bodyPr lIns="0" tIns="0" rIns="0" bIns="0" rtlCol="0" anchor="t">
            <a:spAutoFit/>
          </a:bodyPr>
          <a:lstStyle/>
          <a:p>
            <a:pPr algn="l">
              <a:lnSpc>
                <a:spcPts val="2187"/>
              </a:lnSpc>
            </a:pPr>
            <a:r>
              <a:rPr lang="en-US" sz="1562" b="1">
                <a:solidFill>
                  <a:srgbClr val="000000"/>
                </a:solidFill>
                <a:latin typeface="Open Sans Bold"/>
                <a:ea typeface="Open Sans Bold"/>
                <a:cs typeface="Open Sans Bold"/>
                <a:sym typeface="Open Sans Bold"/>
              </a:rPr>
              <a:t>Scrum Master</a:t>
            </a:r>
          </a:p>
          <a:p>
            <a:pPr marL="337292" lvl="1" indent="-168646" algn="l">
              <a:lnSpc>
                <a:spcPts val="2187"/>
              </a:lnSpc>
              <a:buFont typeface="Arial"/>
              <a:buChar char="•"/>
            </a:pPr>
            <a:r>
              <a:rPr lang="en-US" sz="1562">
                <a:solidFill>
                  <a:srgbClr val="000000"/>
                </a:solidFill>
                <a:latin typeface="Open Sans"/>
                <a:ea typeface="Open Sans"/>
                <a:cs typeface="Open Sans"/>
                <a:sym typeface="Open Sans"/>
              </a:rPr>
              <a:t>Ensure Agile practices is understood and practiced by the team and organization. </a:t>
            </a:r>
          </a:p>
          <a:p>
            <a:pPr marL="337292" lvl="1" indent="-168646" algn="l">
              <a:lnSpc>
                <a:spcPts val="2187"/>
              </a:lnSpc>
              <a:buFont typeface="Arial"/>
              <a:buChar char="•"/>
            </a:pPr>
            <a:r>
              <a:rPr lang="en-US" sz="1562">
                <a:solidFill>
                  <a:srgbClr val="000000"/>
                </a:solidFill>
                <a:latin typeface="Open Sans"/>
                <a:ea typeface="Open Sans"/>
                <a:cs typeface="Open Sans"/>
                <a:sym typeface="Open Sans"/>
              </a:rPr>
              <a:t>Ensures the Scrum team follows Scrum rules and coaches team members on Scrum methodology. </a:t>
            </a:r>
          </a:p>
          <a:p>
            <a:pPr marL="337292" lvl="1" indent="-168646" algn="l">
              <a:lnSpc>
                <a:spcPts val="2187"/>
              </a:lnSpc>
              <a:buFont typeface="Arial"/>
              <a:buChar char="•"/>
            </a:pPr>
            <a:r>
              <a:rPr lang="en-US" sz="1562">
                <a:solidFill>
                  <a:srgbClr val="000000"/>
                </a:solidFill>
                <a:latin typeface="Open Sans"/>
                <a:ea typeface="Open Sans"/>
                <a:cs typeface="Open Sans"/>
                <a:sym typeface="Open Sans"/>
              </a:rPr>
              <a:t>Works with Development team members such as Product Owner to manage Product Backlog. </a:t>
            </a:r>
          </a:p>
          <a:p>
            <a:pPr marL="337292" lvl="1" indent="-168646" algn="l">
              <a:lnSpc>
                <a:spcPts val="2187"/>
              </a:lnSpc>
              <a:buFont typeface="Arial"/>
              <a:buChar char="•"/>
            </a:pPr>
            <a:r>
              <a:rPr lang="en-US" sz="1562">
                <a:solidFill>
                  <a:srgbClr val="000000"/>
                </a:solidFill>
                <a:latin typeface="Open Sans"/>
                <a:ea typeface="Open Sans"/>
                <a:cs typeface="Open Sans"/>
                <a:sym typeface="Open Sans"/>
              </a:rPr>
              <a:t>Removes challenges and blockers that hinder the team. </a:t>
            </a:r>
          </a:p>
          <a:p>
            <a:pPr marL="337292" lvl="1" indent="-168646" algn="l">
              <a:lnSpc>
                <a:spcPts val="2187"/>
              </a:lnSpc>
              <a:buFont typeface="Arial"/>
              <a:buChar char="•"/>
            </a:pPr>
            <a:r>
              <a:rPr lang="en-US" sz="1562">
                <a:solidFill>
                  <a:srgbClr val="000000"/>
                </a:solidFill>
                <a:latin typeface="Open Sans"/>
                <a:ea typeface="Open Sans"/>
                <a:cs typeface="Open Sans"/>
                <a:sym typeface="Open Sans"/>
              </a:rPr>
              <a:t>Facilitates Scrum events such as the Daily Scrum. </a:t>
            </a:r>
          </a:p>
        </p:txBody>
      </p:sp>
      <p:sp>
        <p:nvSpPr>
          <p:cNvPr id="10" name="TextBox 10"/>
          <p:cNvSpPr txBox="1"/>
          <p:nvPr/>
        </p:nvSpPr>
        <p:spPr>
          <a:xfrm rot="-116478">
            <a:off x="2964629" y="6336279"/>
            <a:ext cx="6170693" cy="1997233"/>
          </a:xfrm>
          <a:prstGeom prst="rect">
            <a:avLst/>
          </a:prstGeom>
        </p:spPr>
        <p:txBody>
          <a:bodyPr lIns="0" tIns="0" rIns="0" bIns="0" rtlCol="0" anchor="t">
            <a:spAutoFit/>
          </a:bodyPr>
          <a:lstStyle/>
          <a:p>
            <a:pPr algn="l">
              <a:lnSpc>
                <a:spcPts val="2021"/>
              </a:lnSpc>
            </a:pPr>
            <a:r>
              <a:rPr lang="en-US" sz="1443" b="1">
                <a:solidFill>
                  <a:srgbClr val="000000"/>
                </a:solidFill>
                <a:latin typeface="Open Sans Bold"/>
                <a:ea typeface="Open Sans Bold"/>
                <a:cs typeface="Open Sans Bold"/>
                <a:sym typeface="Open Sans Bold"/>
              </a:rPr>
              <a:t>Product Owner</a:t>
            </a:r>
          </a:p>
          <a:p>
            <a:pPr marL="311698" lvl="1" indent="-155849" algn="l">
              <a:lnSpc>
                <a:spcPts val="2021"/>
              </a:lnSpc>
              <a:buFont typeface="Arial"/>
              <a:buChar char="•"/>
            </a:pPr>
            <a:r>
              <a:rPr lang="en-US" sz="1443">
                <a:solidFill>
                  <a:srgbClr val="000000"/>
                </a:solidFill>
                <a:latin typeface="Open Sans"/>
                <a:ea typeface="Open Sans"/>
                <a:cs typeface="Open Sans"/>
                <a:sym typeface="Open Sans"/>
              </a:rPr>
              <a:t>Connects the Client and team by owning and managing the Product Backlog. </a:t>
            </a:r>
          </a:p>
          <a:p>
            <a:pPr marL="311698" lvl="1" indent="-155849" algn="l">
              <a:lnSpc>
                <a:spcPts val="2021"/>
              </a:lnSpc>
              <a:buFont typeface="Arial"/>
              <a:buChar char="•"/>
            </a:pPr>
            <a:r>
              <a:rPr lang="en-US" sz="1443">
                <a:solidFill>
                  <a:srgbClr val="000000"/>
                </a:solidFill>
                <a:latin typeface="Open Sans"/>
                <a:ea typeface="Open Sans"/>
                <a:cs typeface="Open Sans"/>
                <a:sym typeface="Open Sans"/>
              </a:rPr>
              <a:t>Is accountable for the team and decisions the team makes. </a:t>
            </a:r>
          </a:p>
          <a:p>
            <a:pPr marL="311698" lvl="1" indent="-155849" algn="l">
              <a:lnSpc>
                <a:spcPts val="2021"/>
              </a:lnSpc>
              <a:buFont typeface="Arial"/>
              <a:buChar char="•"/>
            </a:pPr>
            <a:r>
              <a:rPr lang="en-US" sz="1443">
                <a:solidFill>
                  <a:srgbClr val="000000"/>
                </a:solidFill>
                <a:latin typeface="Open Sans"/>
                <a:ea typeface="Open Sans"/>
                <a:cs typeface="Open Sans"/>
                <a:sym typeface="Open Sans"/>
              </a:rPr>
              <a:t>Maximizes the value of the product and the work done by the development team by communicating the product vision and goals. </a:t>
            </a:r>
          </a:p>
          <a:p>
            <a:pPr marL="311698" lvl="1" indent="-155849" algn="l">
              <a:lnSpc>
                <a:spcPts val="2021"/>
              </a:lnSpc>
              <a:buFont typeface="Arial"/>
              <a:buChar char="•"/>
            </a:pPr>
            <a:r>
              <a:rPr lang="en-US" sz="1443">
                <a:solidFill>
                  <a:srgbClr val="000000"/>
                </a:solidFill>
                <a:latin typeface="Open Sans"/>
                <a:ea typeface="Open Sans"/>
                <a:cs typeface="Open Sans"/>
                <a:sym typeface="Open Sans"/>
              </a:rPr>
              <a:t>Provides clarification for the Scrum team related to the Product Backlog and user needs.  </a:t>
            </a:r>
          </a:p>
        </p:txBody>
      </p:sp>
      <p:sp>
        <p:nvSpPr>
          <p:cNvPr id="11" name="TextBox 11"/>
          <p:cNvSpPr txBox="1"/>
          <p:nvPr/>
        </p:nvSpPr>
        <p:spPr>
          <a:xfrm rot="-116478">
            <a:off x="9952645" y="3528048"/>
            <a:ext cx="5889499" cy="2136701"/>
          </a:xfrm>
          <a:prstGeom prst="rect">
            <a:avLst/>
          </a:prstGeom>
        </p:spPr>
        <p:txBody>
          <a:bodyPr lIns="0" tIns="0" rIns="0" bIns="0" rtlCol="0" anchor="t">
            <a:spAutoFit/>
          </a:bodyPr>
          <a:lstStyle/>
          <a:p>
            <a:pPr algn="l">
              <a:lnSpc>
                <a:spcPts val="1929"/>
              </a:lnSpc>
            </a:pPr>
            <a:r>
              <a:rPr lang="en-US" sz="1377" b="1">
                <a:solidFill>
                  <a:srgbClr val="000000"/>
                </a:solidFill>
                <a:latin typeface="Open Sans Bold"/>
                <a:ea typeface="Open Sans Bold"/>
                <a:cs typeface="Open Sans Bold"/>
                <a:sym typeface="Open Sans Bold"/>
              </a:rPr>
              <a:t>Tester</a:t>
            </a:r>
          </a:p>
          <a:p>
            <a:pPr marL="297493" lvl="1" indent="-148747" algn="l">
              <a:lnSpc>
                <a:spcPts val="1929"/>
              </a:lnSpc>
              <a:buFont typeface="Arial"/>
              <a:buChar char="•"/>
            </a:pPr>
            <a:r>
              <a:rPr lang="en-US" sz="1377">
                <a:solidFill>
                  <a:srgbClr val="000000"/>
                </a:solidFill>
                <a:latin typeface="Open Sans"/>
                <a:ea typeface="Open Sans"/>
                <a:cs typeface="Open Sans"/>
                <a:sym typeface="Open Sans"/>
              </a:rPr>
              <a:t>Develop Test cases and defines user acceptance criteria and acceptance tests.</a:t>
            </a:r>
          </a:p>
          <a:p>
            <a:pPr marL="297493" lvl="1" indent="-148747" algn="l">
              <a:lnSpc>
                <a:spcPts val="1929"/>
              </a:lnSpc>
              <a:buFont typeface="Arial"/>
              <a:buChar char="•"/>
            </a:pPr>
            <a:r>
              <a:rPr lang="en-US" sz="1377">
                <a:solidFill>
                  <a:srgbClr val="000000"/>
                </a:solidFill>
                <a:latin typeface="Open Sans"/>
                <a:ea typeface="Open Sans"/>
                <a:cs typeface="Open Sans"/>
                <a:sym typeface="Open Sans"/>
              </a:rPr>
              <a:t>Clarifies ambiguity found in the development teams code and user stories. </a:t>
            </a:r>
          </a:p>
          <a:p>
            <a:pPr marL="297493" lvl="1" indent="-148747" algn="l">
              <a:lnSpc>
                <a:spcPts val="1929"/>
              </a:lnSpc>
              <a:buFont typeface="Arial"/>
              <a:buChar char="•"/>
            </a:pPr>
            <a:r>
              <a:rPr lang="en-US" sz="1377">
                <a:solidFill>
                  <a:srgbClr val="000000"/>
                </a:solidFill>
                <a:latin typeface="Open Sans"/>
                <a:ea typeface="Open Sans"/>
                <a:cs typeface="Open Sans"/>
                <a:sym typeface="Open Sans"/>
              </a:rPr>
              <a:t>Communicates with the Product Owner related to User Stories and development of Test cases ensuring development is accurate.</a:t>
            </a:r>
          </a:p>
          <a:p>
            <a:pPr marL="297493" lvl="1" indent="-148747" algn="l">
              <a:lnSpc>
                <a:spcPts val="1929"/>
              </a:lnSpc>
              <a:buFont typeface="Arial"/>
              <a:buChar char="•"/>
            </a:pPr>
            <a:r>
              <a:rPr lang="en-US" sz="1377">
                <a:solidFill>
                  <a:srgbClr val="000000"/>
                </a:solidFill>
                <a:latin typeface="Open Sans"/>
                <a:ea typeface="Open Sans"/>
                <a:cs typeface="Open Sans"/>
                <a:sym typeface="Open Sans"/>
              </a:rPr>
              <a:t>Collaborates with the Development team to resolve any issues and defects related to testing. </a:t>
            </a:r>
          </a:p>
        </p:txBody>
      </p:sp>
      <p:sp>
        <p:nvSpPr>
          <p:cNvPr id="12" name="TextBox 12"/>
          <p:cNvSpPr txBox="1"/>
          <p:nvPr/>
        </p:nvSpPr>
        <p:spPr>
          <a:xfrm rot="-116478">
            <a:off x="9969621" y="5944129"/>
            <a:ext cx="5622667" cy="1594899"/>
          </a:xfrm>
          <a:prstGeom prst="rect">
            <a:avLst/>
          </a:prstGeom>
        </p:spPr>
        <p:txBody>
          <a:bodyPr lIns="0" tIns="0" rIns="0" bIns="0" rtlCol="0" anchor="t">
            <a:spAutoFit/>
          </a:bodyPr>
          <a:lstStyle/>
          <a:p>
            <a:pPr algn="l">
              <a:lnSpc>
                <a:spcPts val="1841"/>
              </a:lnSpc>
            </a:pPr>
            <a:r>
              <a:rPr lang="en-US" sz="1315" b="1">
                <a:solidFill>
                  <a:srgbClr val="000000"/>
                </a:solidFill>
                <a:latin typeface="Open Sans Bold"/>
                <a:ea typeface="Open Sans Bold"/>
                <a:cs typeface="Open Sans Bold"/>
                <a:sym typeface="Open Sans Bold"/>
              </a:rPr>
              <a:t>Developer</a:t>
            </a:r>
          </a:p>
          <a:p>
            <a:pPr marL="284015" lvl="1" indent="-142007" algn="l">
              <a:lnSpc>
                <a:spcPts val="1841"/>
              </a:lnSpc>
              <a:buFont typeface="Arial"/>
              <a:buChar char="•"/>
            </a:pPr>
            <a:r>
              <a:rPr lang="en-US" sz="1315">
                <a:solidFill>
                  <a:srgbClr val="000000"/>
                </a:solidFill>
                <a:latin typeface="Open Sans"/>
                <a:ea typeface="Open Sans"/>
                <a:cs typeface="Open Sans"/>
                <a:sym typeface="Open Sans"/>
              </a:rPr>
              <a:t>Designs, develops and delivers the code for the product. </a:t>
            </a:r>
          </a:p>
          <a:p>
            <a:pPr marL="284015" lvl="1" indent="-142007" algn="l">
              <a:lnSpc>
                <a:spcPts val="1841"/>
              </a:lnSpc>
              <a:buFont typeface="Arial"/>
              <a:buChar char="•"/>
            </a:pPr>
            <a:r>
              <a:rPr lang="en-US" sz="1315">
                <a:solidFill>
                  <a:srgbClr val="000000"/>
                </a:solidFill>
                <a:latin typeface="Open Sans"/>
                <a:ea typeface="Open Sans"/>
                <a:cs typeface="Open Sans"/>
                <a:sym typeface="Open Sans"/>
              </a:rPr>
              <a:t>Collaborates with the Scrum master, Product Owner, and Tester in Scrum events such as the Daily Scrum and communicates challenges. </a:t>
            </a:r>
          </a:p>
          <a:p>
            <a:pPr marL="284015" lvl="1" indent="-142007" algn="l">
              <a:lnSpc>
                <a:spcPts val="1841"/>
              </a:lnSpc>
              <a:buFont typeface="Arial"/>
              <a:buChar char="•"/>
            </a:pPr>
            <a:r>
              <a:rPr lang="en-US" sz="1315">
                <a:solidFill>
                  <a:srgbClr val="000000"/>
                </a:solidFill>
                <a:latin typeface="Open Sans"/>
                <a:ea typeface="Open Sans"/>
                <a:cs typeface="Open Sans"/>
                <a:sym typeface="Open Sans"/>
              </a:rPr>
              <a:t>Self-organizes and takes ownership of their work and collaborates with other developers to create a high-quality product.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2245094" y="392819"/>
            <a:ext cx="13797812" cy="9894181"/>
          </a:xfrm>
          <a:custGeom>
            <a:avLst/>
            <a:gdLst/>
            <a:ahLst/>
            <a:cxnLst/>
            <a:rect l="l" t="t" r="r" b="b"/>
            <a:pathLst>
              <a:path w="13797812" h="9894181">
                <a:moveTo>
                  <a:pt x="0" y="0"/>
                </a:moveTo>
                <a:lnTo>
                  <a:pt x="13797812" y="0"/>
                </a:lnTo>
                <a:lnTo>
                  <a:pt x="13797812" y="9894181"/>
                </a:lnTo>
                <a:lnTo>
                  <a:pt x="0" y="9894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4828" y="392819"/>
            <a:ext cx="2187754" cy="2057400"/>
          </a:xfrm>
          <a:custGeom>
            <a:avLst/>
            <a:gdLst/>
            <a:ahLst/>
            <a:cxnLst/>
            <a:rect l="l" t="t" r="r" b="b"/>
            <a:pathLst>
              <a:path w="2187754" h="2057400">
                <a:moveTo>
                  <a:pt x="0" y="0"/>
                </a:moveTo>
                <a:lnTo>
                  <a:pt x="2187753" y="0"/>
                </a:lnTo>
                <a:lnTo>
                  <a:pt x="21877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66905" y="5348401"/>
            <a:ext cx="4021095" cy="4335412"/>
          </a:xfrm>
          <a:custGeom>
            <a:avLst/>
            <a:gdLst/>
            <a:ahLst/>
            <a:cxnLst/>
            <a:rect l="l" t="t" r="r" b="b"/>
            <a:pathLst>
              <a:path w="4021095" h="4335412">
                <a:moveTo>
                  <a:pt x="0" y="0"/>
                </a:moveTo>
                <a:lnTo>
                  <a:pt x="4021095" y="0"/>
                </a:lnTo>
                <a:lnTo>
                  <a:pt x="4021095" y="4335412"/>
                </a:lnTo>
                <a:lnTo>
                  <a:pt x="0" y="4335412"/>
                </a:lnTo>
                <a:lnTo>
                  <a:pt x="0" y="0"/>
                </a:lnTo>
                <a:close/>
              </a:path>
            </a:pathLst>
          </a:custGeom>
          <a:blipFill>
            <a:blip r:embed="rId7"/>
            <a:stretch>
              <a:fillRect/>
            </a:stretch>
          </a:blipFill>
        </p:spPr>
        <p:txBody>
          <a:bodyPr/>
          <a:lstStyle/>
          <a:p>
            <a:endParaRPr lang="en-US"/>
          </a:p>
        </p:txBody>
      </p:sp>
      <p:sp>
        <p:nvSpPr>
          <p:cNvPr id="6" name="Freeform 6"/>
          <p:cNvSpPr/>
          <p:nvPr/>
        </p:nvSpPr>
        <p:spPr>
          <a:xfrm rot="-3113696">
            <a:off x="-58035" y="516948"/>
            <a:ext cx="2764015" cy="2980070"/>
          </a:xfrm>
          <a:custGeom>
            <a:avLst/>
            <a:gdLst/>
            <a:ahLst/>
            <a:cxnLst/>
            <a:rect l="l" t="t" r="r" b="b"/>
            <a:pathLst>
              <a:path w="2764015" h="2980070">
                <a:moveTo>
                  <a:pt x="0" y="0"/>
                </a:moveTo>
                <a:lnTo>
                  <a:pt x="2764014" y="0"/>
                </a:lnTo>
                <a:lnTo>
                  <a:pt x="2764014" y="2980070"/>
                </a:lnTo>
                <a:lnTo>
                  <a:pt x="0" y="298007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3349295" y="4319225"/>
            <a:ext cx="11589409" cy="2150712"/>
          </a:xfrm>
          <a:prstGeom prst="rect">
            <a:avLst/>
          </a:prstGeom>
        </p:spPr>
        <p:txBody>
          <a:bodyPr lIns="0" tIns="0" rIns="0" bIns="0" rtlCol="0" anchor="t">
            <a:spAutoFit/>
          </a:bodyPr>
          <a:lstStyle/>
          <a:p>
            <a:pPr algn="ctr">
              <a:lnSpc>
                <a:spcPts val="12180"/>
              </a:lnSpc>
            </a:pPr>
            <a:r>
              <a:rPr lang="en-US" sz="8700" b="1" dirty="0">
                <a:solidFill>
                  <a:srgbClr val="000000"/>
                </a:solidFill>
                <a:latin typeface="Cakerolli Bold"/>
                <a:ea typeface="Cakerolli Bold"/>
                <a:cs typeface="Cakerolli Bold"/>
                <a:sym typeface="Cakerolli Bold"/>
              </a:rPr>
              <a:t>Agile Phases</a:t>
            </a:r>
          </a:p>
        </p:txBody>
      </p:sp>
      <p:sp>
        <p:nvSpPr>
          <p:cNvPr id="8" name="Freeform 8"/>
          <p:cNvSpPr/>
          <p:nvPr/>
        </p:nvSpPr>
        <p:spPr>
          <a:xfrm>
            <a:off x="2794726" y="3501783"/>
            <a:ext cx="1587331" cy="4014324"/>
          </a:xfrm>
          <a:custGeom>
            <a:avLst/>
            <a:gdLst/>
            <a:ahLst/>
            <a:cxnLst/>
            <a:rect l="l" t="t" r="r" b="b"/>
            <a:pathLst>
              <a:path w="1587331" h="4014324">
                <a:moveTo>
                  <a:pt x="0" y="0"/>
                </a:moveTo>
                <a:lnTo>
                  <a:pt x="1587331" y="0"/>
                </a:lnTo>
                <a:lnTo>
                  <a:pt x="1587331" y="4014324"/>
                </a:lnTo>
                <a:lnTo>
                  <a:pt x="0" y="4014324"/>
                </a:lnTo>
                <a:lnTo>
                  <a:pt x="0" y="0"/>
                </a:lnTo>
                <a:close/>
              </a:path>
            </a:pathLst>
          </a:custGeom>
          <a:blipFill>
            <a:blip r:embed="rId8"/>
            <a:stretch>
              <a:fillRect/>
            </a:stretch>
          </a:blipFill>
        </p:spPr>
        <p:txBody>
          <a:bodyPr/>
          <a:lstStyle/>
          <a:p>
            <a:endParaRPr lang="en-US"/>
          </a:p>
        </p:txBody>
      </p:sp>
      <p:sp>
        <p:nvSpPr>
          <p:cNvPr id="9" name="Freeform 9"/>
          <p:cNvSpPr/>
          <p:nvPr/>
        </p:nvSpPr>
        <p:spPr>
          <a:xfrm>
            <a:off x="13351374" y="5967775"/>
            <a:ext cx="1587331" cy="4014324"/>
          </a:xfrm>
          <a:custGeom>
            <a:avLst/>
            <a:gdLst/>
            <a:ahLst/>
            <a:cxnLst/>
            <a:rect l="l" t="t" r="r" b="b"/>
            <a:pathLst>
              <a:path w="1587331" h="4014324">
                <a:moveTo>
                  <a:pt x="0" y="0"/>
                </a:moveTo>
                <a:lnTo>
                  <a:pt x="1587330" y="0"/>
                </a:lnTo>
                <a:lnTo>
                  <a:pt x="1587330" y="4014325"/>
                </a:lnTo>
                <a:lnTo>
                  <a:pt x="0" y="4014325"/>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rot="-235009">
            <a:off x="5045066" y="973254"/>
            <a:ext cx="9327273" cy="1235108"/>
          </a:xfrm>
          <a:prstGeom prst="rect">
            <a:avLst/>
          </a:prstGeom>
        </p:spPr>
        <p:txBody>
          <a:bodyPr lIns="0" tIns="0" rIns="0" bIns="0" rtlCol="0" anchor="t">
            <a:spAutoFit/>
          </a:bodyPr>
          <a:lstStyle/>
          <a:p>
            <a:pPr algn="ctr">
              <a:lnSpc>
                <a:spcPts val="7000"/>
              </a:lnSpc>
            </a:pPr>
            <a:r>
              <a:rPr lang="en-US" sz="5000" b="1">
                <a:solidFill>
                  <a:srgbClr val="000000"/>
                </a:solidFill>
                <a:latin typeface="Cakerolli Bold"/>
                <a:ea typeface="Cakerolli Bold"/>
                <a:cs typeface="Cakerolli Bold"/>
                <a:sym typeface="Cakerolli Bold"/>
              </a:rPr>
              <a:t>PHASES OF THE SDLC IN AGILE</a:t>
            </a:r>
          </a:p>
        </p:txBody>
      </p:sp>
      <p:sp>
        <p:nvSpPr>
          <p:cNvPr id="4" name="Freeform 4"/>
          <p:cNvSpPr/>
          <p:nvPr/>
        </p:nvSpPr>
        <p:spPr>
          <a:xfrm>
            <a:off x="4382503" y="-283957"/>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4064048" y="3869833"/>
            <a:ext cx="4727194" cy="862713"/>
          </a:xfrm>
          <a:custGeom>
            <a:avLst/>
            <a:gdLst/>
            <a:ahLst/>
            <a:cxnLst/>
            <a:rect l="l" t="t" r="r" b="b"/>
            <a:pathLst>
              <a:path w="4727194" h="862713">
                <a:moveTo>
                  <a:pt x="0" y="0"/>
                </a:moveTo>
                <a:lnTo>
                  <a:pt x="4727194" y="0"/>
                </a:lnTo>
                <a:lnTo>
                  <a:pt x="4727194" y="862713"/>
                </a:lnTo>
                <a:lnTo>
                  <a:pt x="0" y="862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3786648" y="4634105"/>
            <a:ext cx="4727194" cy="862713"/>
          </a:xfrm>
          <a:custGeom>
            <a:avLst/>
            <a:gdLst/>
            <a:ahLst/>
            <a:cxnLst/>
            <a:rect l="l" t="t" r="r" b="b"/>
            <a:pathLst>
              <a:path w="4727194" h="862713">
                <a:moveTo>
                  <a:pt x="0" y="0"/>
                </a:moveTo>
                <a:lnTo>
                  <a:pt x="4727193" y="0"/>
                </a:lnTo>
                <a:lnTo>
                  <a:pt x="4727193" y="862712"/>
                </a:lnTo>
                <a:lnTo>
                  <a:pt x="0" y="862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512090" y="5346406"/>
            <a:ext cx="4727194" cy="862713"/>
          </a:xfrm>
          <a:custGeom>
            <a:avLst/>
            <a:gdLst/>
            <a:ahLst/>
            <a:cxnLst/>
            <a:rect l="l" t="t" r="r" b="b"/>
            <a:pathLst>
              <a:path w="4727194" h="862713">
                <a:moveTo>
                  <a:pt x="0" y="0"/>
                </a:moveTo>
                <a:lnTo>
                  <a:pt x="4727194" y="0"/>
                </a:lnTo>
                <a:lnTo>
                  <a:pt x="4727194" y="862713"/>
                </a:lnTo>
                <a:lnTo>
                  <a:pt x="0" y="862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rot="-116478">
            <a:off x="4374888" y="4155475"/>
            <a:ext cx="4232528" cy="396174"/>
          </a:xfrm>
          <a:prstGeom prst="rect">
            <a:avLst/>
          </a:prstGeom>
        </p:spPr>
        <p:txBody>
          <a:bodyPr lIns="0" tIns="0" rIns="0" bIns="0" rtlCol="0" anchor="t">
            <a:spAutoFit/>
          </a:bodyPr>
          <a:lstStyle/>
          <a:p>
            <a:pPr algn="ctr">
              <a:lnSpc>
                <a:spcPts val="3359"/>
              </a:lnSpc>
            </a:pPr>
            <a:r>
              <a:rPr lang="en-US" sz="2400">
                <a:solidFill>
                  <a:srgbClr val="000000"/>
                </a:solidFill>
                <a:latin typeface="Open Sans"/>
                <a:ea typeface="Open Sans"/>
                <a:cs typeface="Open Sans"/>
                <a:sym typeface="Open Sans"/>
              </a:rPr>
              <a:t>Planning </a:t>
            </a:r>
          </a:p>
        </p:txBody>
      </p:sp>
      <p:sp>
        <p:nvSpPr>
          <p:cNvPr id="9" name="TextBox 9"/>
          <p:cNvSpPr txBox="1"/>
          <p:nvPr/>
        </p:nvSpPr>
        <p:spPr>
          <a:xfrm rot="-116478">
            <a:off x="4068253" y="4917110"/>
            <a:ext cx="4232528" cy="396174"/>
          </a:xfrm>
          <a:prstGeom prst="rect">
            <a:avLst/>
          </a:prstGeom>
        </p:spPr>
        <p:txBody>
          <a:bodyPr lIns="0" tIns="0" rIns="0" bIns="0" rtlCol="0" anchor="t">
            <a:spAutoFit/>
          </a:bodyPr>
          <a:lstStyle/>
          <a:p>
            <a:pPr algn="ctr">
              <a:lnSpc>
                <a:spcPts val="3359"/>
              </a:lnSpc>
            </a:pPr>
            <a:r>
              <a:rPr lang="en-US" sz="2399">
                <a:solidFill>
                  <a:srgbClr val="000000"/>
                </a:solidFill>
                <a:latin typeface="Open Sans"/>
                <a:ea typeface="Open Sans"/>
                <a:cs typeface="Open Sans"/>
                <a:sym typeface="Open Sans"/>
              </a:rPr>
              <a:t>Requirements</a:t>
            </a:r>
          </a:p>
        </p:txBody>
      </p:sp>
      <p:sp>
        <p:nvSpPr>
          <p:cNvPr id="10" name="TextBox 10"/>
          <p:cNvSpPr txBox="1"/>
          <p:nvPr/>
        </p:nvSpPr>
        <p:spPr>
          <a:xfrm rot="-116478">
            <a:off x="3798881" y="5654659"/>
            <a:ext cx="4232528" cy="396174"/>
          </a:xfrm>
          <a:prstGeom prst="rect">
            <a:avLst/>
          </a:prstGeom>
        </p:spPr>
        <p:txBody>
          <a:bodyPr lIns="0" tIns="0" rIns="0" bIns="0" rtlCol="0" anchor="t">
            <a:spAutoFit/>
          </a:bodyPr>
          <a:lstStyle/>
          <a:p>
            <a:pPr algn="ctr">
              <a:lnSpc>
                <a:spcPts val="3359"/>
              </a:lnSpc>
            </a:pPr>
            <a:r>
              <a:rPr lang="en-US" sz="2399">
                <a:solidFill>
                  <a:srgbClr val="000000"/>
                </a:solidFill>
                <a:latin typeface="Open Sans"/>
                <a:ea typeface="Open Sans"/>
                <a:cs typeface="Open Sans"/>
                <a:sym typeface="Open Sans"/>
              </a:rPr>
              <a:t>Design</a:t>
            </a:r>
          </a:p>
        </p:txBody>
      </p:sp>
      <p:sp>
        <p:nvSpPr>
          <p:cNvPr id="11" name="Freeform 11"/>
          <p:cNvSpPr/>
          <p:nvPr/>
        </p:nvSpPr>
        <p:spPr>
          <a:xfrm>
            <a:off x="3417860" y="6209119"/>
            <a:ext cx="4727194" cy="862713"/>
          </a:xfrm>
          <a:custGeom>
            <a:avLst/>
            <a:gdLst/>
            <a:ahLst/>
            <a:cxnLst/>
            <a:rect l="l" t="t" r="r" b="b"/>
            <a:pathLst>
              <a:path w="4727194" h="862713">
                <a:moveTo>
                  <a:pt x="0" y="0"/>
                </a:moveTo>
                <a:lnTo>
                  <a:pt x="4727194" y="0"/>
                </a:lnTo>
                <a:lnTo>
                  <a:pt x="4727194" y="862713"/>
                </a:lnTo>
                <a:lnTo>
                  <a:pt x="0" y="862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3140460" y="6973390"/>
            <a:ext cx="4727194" cy="862713"/>
          </a:xfrm>
          <a:custGeom>
            <a:avLst/>
            <a:gdLst/>
            <a:ahLst/>
            <a:cxnLst/>
            <a:rect l="l" t="t" r="r" b="b"/>
            <a:pathLst>
              <a:path w="4727194" h="862713">
                <a:moveTo>
                  <a:pt x="0" y="0"/>
                </a:moveTo>
                <a:lnTo>
                  <a:pt x="4727194" y="0"/>
                </a:lnTo>
                <a:lnTo>
                  <a:pt x="4727194" y="862713"/>
                </a:lnTo>
                <a:lnTo>
                  <a:pt x="0" y="862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2865902" y="7685691"/>
            <a:ext cx="4727194" cy="862713"/>
          </a:xfrm>
          <a:custGeom>
            <a:avLst/>
            <a:gdLst/>
            <a:ahLst/>
            <a:cxnLst/>
            <a:rect l="l" t="t" r="r" b="b"/>
            <a:pathLst>
              <a:path w="4727194" h="862713">
                <a:moveTo>
                  <a:pt x="0" y="0"/>
                </a:moveTo>
                <a:lnTo>
                  <a:pt x="4727194" y="0"/>
                </a:lnTo>
                <a:lnTo>
                  <a:pt x="4727194" y="862713"/>
                </a:lnTo>
                <a:lnTo>
                  <a:pt x="0" y="862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TextBox 14"/>
          <p:cNvSpPr txBox="1"/>
          <p:nvPr/>
        </p:nvSpPr>
        <p:spPr>
          <a:xfrm rot="-116478">
            <a:off x="3728700" y="6494761"/>
            <a:ext cx="4232528" cy="396174"/>
          </a:xfrm>
          <a:prstGeom prst="rect">
            <a:avLst/>
          </a:prstGeom>
        </p:spPr>
        <p:txBody>
          <a:bodyPr lIns="0" tIns="0" rIns="0" bIns="0" rtlCol="0" anchor="t">
            <a:spAutoFit/>
          </a:bodyPr>
          <a:lstStyle/>
          <a:p>
            <a:pPr algn="ctr">
              <a:lnSpc>
                <a:spcPts val="3359"/>
              </a:lnSpc>
            </a:pPr>
            <a:r>
              <a:rPr lang="en-US" sz="2400">
                <a:solidFill>
                  <a:srgbClr val="000000"/>
                </a:solidFill>
                <a:latin typeface="Open Sans"/>
                <a:ea typeface="Open Sans"/>
                <a:cs typeface="Open Sans"/>
                <a:sym typeface="Open Sans"/>
              </a:rPr>
              <a:t>Development</a:t>
            </a:r>
          </a:p>
        </p:txBody>
      </p:sp>
      <p:sp>
        <p:nvSpPr>
          <p:cNvPr id="15" name="TextBox 15"/>
          <p:cNvSpPr txBox="1"/>
          <p:nvPr/>
        </p:nvSpPr>
        <p:spPr>
          <a:xfrm rot="-116478">
            <a:off x="3422065" y="7256395"/>
            <a:ext cx="4232528" cy="396174"/>
          </a:xfrm>
          <a:prstGeom prst="rect">
            <a:avLst/>
          </a:prstGeom>
        </p:spPr>
        <p:txBody>
          <a:bodyPr lIns="0" tIns="0" rIns="0" bIns="0" rtlCol="0" anchor="t">
            <a:spAutoFit/>
          </a:bodyPr>
          <a:lstStyle/>
          <a:p>
            <a:pPr algn="ctr">
              <a:lnSpc>
                <a:spcPts val="3359"/>
              </a:lnSpc>
            </a:pPr>
            <a:r>
              <a:rPr lang="en-US" sz="2399">
                <a:solidFill>
                  <a:srgbClr val="000000"/>
                </a:solidFill>
                <a:latin typeface="Open Sans"/>
                <a:ea typeface="Open Sans"/>
                <a:cs typeface="Open Sans"/>
                <a:sym typeface="Open Sans"/>
              </a:rPr>
              <a:t>Testing</a:t>
            </a:r>
          </a:p>
        </p:txBody>
      </p:sp>
      <p:sp>
        <p:nvSpPr>
          <p:cNvPr id="16" name="TextBox 16"/>
          <p:cNvSpPr txBox="1"/>
          <p:nvPr/>
        </p:nvSpPr>
        <p:spPr>
          <a:xfrm rot="-116478">
            <a:off x="3152693" y="7993945"/>
            <a:ext cx="4232528" cy="396174"/>
          </a:xfrm>
          <a:prstGeom prst="rect">
            <a:avLst/>
          </a:prstGeom>
        </p:spPr>
        <p:txBody>
          <a:bodyPr lIns="0" tIns="0" rIns="0" bIns="0" rtlCol="0" anchor="t">
            <a:spAutoFit/>
          </a:bodyPr>
          <a:lstStyle/>
          <a:p>
            <a:pPr algn="ctr">
              <a:lnSpc>
                <a:spcPts val="3359"/>
              </a:lnSpc>
            </a:pPr>
            <a:r>
              <a:rPr lang="en-US" sz="2399">
                <a:solidFill>
                  <a:srgbClr val="000000"/>
                </a:solidFill>
                <a:latin typeface="Open Sans"/>
                <a:ea typeface="Open Sans"/>
                <a:cs typeface="Open Sans"/>
                <a:sym typeface="Open Sans"/>
              </a:rPr>
              <a:t>Deployment</a:t>
            </a:r>
          </a:p>
        </p:txBody>
      </p:sp>
      <p:sp>
        <p:nvSpPr>
          <p:cNvPr id="17" name="Freeform 17"/>
          <p:cNvSpPr/>
          <p:nvPr/>
        </p:nvSpPr>
        <p:spPr>
          <a:xfrm>
            <a:off x="2682710" y="8413965"/>
            <a:ext cx="4727194" cy="862713"/>
          </a:xfrm>
          <a:custGeom>
            <a:avLst/>
            <a:gdLst/>
            <a:ahLst/>
            <a:cxnLst/>
            <a:rect l="l" t="t" r="r" b="b"/>
            <a:pathLst>
              <a:path w="4727194" h="862713">
                <a:moveTo>
                  <a:pt x="0" y="0"/>
                </a:moveTo>
                <a:lnTo>
                  <a:pt x="4727194" y="0"/>
                </a:lnTo>
                <a:lnTo>
                  <a:pt x="4727194" y="862713"/>
                </a:lnTo>
                <a:lnTo>
                  <a:pt x="0" y="862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rot="-116478">
            <a:off x="2993551" y="8699607"/>
            <a:ext cx="4232528" cy="396174"/>
          </a:xfrm>
          <a:prstGeom prst="rect">
            <a:avLst/>
          </a:prstGeom>
        </p:spPr>
        <p:txBody>
          <a:bodyPr lIns="0" tIns="0" rIns="0" bIns="0" rtlCol="0" anchor="t">
            <a:spAutoFit/>
          </a:bodyPr>
          <a:lstStyle/>
          <a:p>
            <a:pPr algn="ctr">
              <a:lnSpc>
                <a:spcPts val="3359"/>
              </a:lnSpc>
            </a:pPr>
            <a:r>
              <a:rPr lang="en-US" sz="2399">
                <a:solidFill>
                  <a:srgbClr val="000000"/>
                </a:solidFill>
                <a:latin typeface="Open Sans"/>
                <a:ea typeface="Open Sans"/>
                <a:cs typeface="Open Sans"/>
                <a:sym typeface="Open Sans"/>
              </a:rPr>
              <a:t>Maintenance</a:t>
            </a:r>
          </a:p>
        </p:txBody>
      </p:sp>
      <p:sp>
        <p:nvSpPr>
          <p:cNvPr id="19" name="Freeform 19"/>
          <p:cNvSpPr/>
          <p:nvPr/>
        </p:nvSpPr>
        <p:spPr>
          <a:xfrm>
            <a:off x="-828082" y="2341928"/>
            <a:ext cx="2982355" cy="7542309"/>
          </a:xfrm>
          <a:custGeom>
            <a:avLst/>
            <a:gdLst/>
            <a:ahLst/>
            <a:cxnLst/>
            <a:rect l="l" t="t" r="r" b="b"/>
            <a:pathLst>
              <a:path w="2982355" h="7542309">
                <a:moveTo>
                  <a:pt x="0" y="0"/>
                </a:moveTo>
                <a:lnTo>
                  <a:pt x="2982355" y="0"/>
                </a:lnTo>
                <a:lnTo>
                  <a:pt x="2982355" y="7542309"/>
                </a:lnTo>
                <a:lnTo>
                  <a:pt x="0" y="7542309"/>
                </a:lnTo>
                <a:lnTo>
                  <a:pt x="0" y="0"/>
                </a:lnTo>
                <a:close/>
              </a:path>
            </a:pathLst>
          </a:custGeom>
          <a:blipFill>
            <a:blip r:embed="rId7"/>
            <a:stretch>
              <a:fillRect/>
            </a:stretch>
          </a:blipFill>
        </p:spPr>
        <p:txBody>
          <a:bodyPr/>
          <a:lstStyle/>
          <a:p>
            <a:endParaRPr lang="en-US"/>
          </a:p>
        </p:txBody>
      </p:sp>
      <p:sp>
        <p:nvSpPr>
          <p:cNvPr id="20" name="Freeform 20"/>
          <p:cNvSpPr/>
          <p:nvPr/>
        </p:nvSpPr>
        <p:spPr>
          <a:xfrm>
            <a:off x="1699397" y="6544583"/>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7"/>
            <a:stretch>
              <a:fillRect/>
            </a:stretch>
          </a:blipFill>
        </p:spPr>
        <p:txBody>
          <a:bodyPr/>
          <a:lstStyle/>
          <a:p>
            <a:endParaRPr lang="en-US"/>
          </a:p>
        </p:txBody>
      </p:sp>
      <p:sp>
        <p:nvSpPr>
          <p:cNvPr id="21" name="Freeform 21"/>
          <p:cNvSpPr/>
          <p:nvPr/>
        </p:nvSpPr>
        <p:spPr>
          <a:xfrm>
            <a:off x="-521476" y="7090099"/>
            <a:ext cx="4366457" cy="3742417"/>
          </a:xfrm>
          <a:custGeom>
            <a:avLst/>
            <a:gdLst/>
            <a:ahLst/>
            <a:cxnLst/>
            <a:rect l="l" t="t" r="r" b="b"/>
            <a:pathLst>
              <a:path w="4366457" h="3742417">
                <a:moveTo>
                  <a:pt x="0" y="0"/>
                </a:moveTo>
                <a:lnTo>
                  <a:pt x="4366457" y="0"/>
                </a:lnTo>
                <a:lnTo>
                  <a:pt x="4366457" y="3742417"/>
                </a:lnTo>
                <a:lnTo>
                  <a:pt x="0" y="3742417"/>
                </a:lnTo>
                <a:lnTo>
                  <a:pt x="0" y="0"/>
                </a:lnTo>
                <a:close/>
              </a:path>
            </a:pathLst>
          </a:custGeom>
          <a:blipFill>
            <a:blip r:embed="rId8"/>
            <a:stretch>
              <a:fillRect/>
            </a:stretch>
          </a:blipFill>
        </p:spPr>
        <p:txBody>
          <a:bodyPr/>
          <a:lstStyle/>
          <a:p>
            <a:endParaRPr lang="en-US"/>
          </a:p>
        </p:txBody>
      </p:sp>
      <p:sp>
        <p:nvSpPr>
          <p:cNvPr id="22" name="Freeform 22"/>
          <p:cNvSpPr/>
          <p:nvPr/>
        </p:nvSpPr>
        <p:spPr>
          <a:xfrm flipH="1" flipV="1">
            <a:off x="15446554" y="-581103"/>
            <a:ext cx="4366457" cy="3742417"/>
          </a:xfrm>
          <a:custGeom>
            <a:avLst/>
            <a:gdLst/>
            <a:ahLst/>
            <a:cxnLst/>
            <a:rect l="l" t="t" r="r" b="b"/>
            <a:pathLst>
              <a:path w="4366457" h="3742417">
                <a:moveTo>
                  <a:pt x="4366456" y="3742418"/>
                </a:moveTo>
                <a:lnTo>
                  <a:pt x="0" y="3742418"/>
                </a:lnTo>
                <a:lnTo>
                  <a:pt x="0" y="0"/>
                </a:lnTo>
                <a:lnTo>
                  <a:pt x="4366456" y="0"/>
                </a:lnTo>
                <a:lnTo>
                  <a:pt x="4366456" y="3742418"/>
                </a:lnTo>
                <a:close/>
              </a:path>
            </a:pathLst>
          </a:custGeom>
          <a:blipFill>
            <a:blip r:embed="rId8"/>
            <a:stretch>
              <a:fillRect/>
            </a:stretch>
          </a:blipFill>
        </p:spPr>
        <p:txBody>
          <a:bodyPr/>
          <a:lstStyle/>
          <a:p>
            <a:endParaRPr lang="en-US"/>
          </a:p>
        </p:txBody>
      </p:sp>
      <p:sp>
        <p:nvSpPr>
          <p:cNvPr id="23" name="Freeform 23"/>
          <p:cNvSpPr/>
          <p:nvPr/>
        </p:nvSpPr>
        <p:spPr>
          <a:xfrm>
            <a:off x="2305800" y="2753375"/>
            <a:ext cx="3199678" cy="1513181"/>
          </a:xfrm>
          <a:custGeom>
            <a:avLst/>
            <a:gdLst/>
            <a:ahLst/>
            <a:cxnLst/>
            <a:rect l="l" t="t" r="r" b="b"/>
            <a:pathLst>
              <a:path w="3199678" h="1513181">
                <a:moveTo>
                  <a:pt x="0" y="0"/>
                </a:moveTo>
                <a:lnTo>
                  <a:pt x="3199678" y="0"/>
                </a:lnTo>
                <a:lnTo>
                  <a:pt x="3199678" y="1513181"/>
                </a:lnTo>
                <a:lnTo>
                  <a:pt x="0" y="1513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TextBox 24"/>
          <p:cNvSpPr txBox="1"/>
          <p:nvPr/>
        </p:nvSpPr>
        <p:spPr>
          <a:xfrm rot="-235009">
            <a:off x="2255875" y="3184243"/>
            <a:ext cx="3061545" cy="391959"/>
          </a:xfrm>
          <a:prstGeom prst="rect">
            <a:avLst/>
          </a:prstGeom>
        </p:spPr>
        <p:txBody>
          <a:bodyPr lIns="0" tIns="0" rIns="0" bIns="0" rtlCol="0" anchor="t">
            <a:spAutoFit/>
          </a:bodyPr>
          <a:lstStyle/>
          <a:p>
            <a:pPr algn="ctr">
              <a:lnSpc>
                <a:spcPts val="2297"/>
              </a:lnSpc>
            </a:pPr>
            <a:r>
              <a:rPr lang="en-US" sz="1641" b="1" dirty="0">
                <a:solidFill>
                  <a:srgbClr val="000000"/>
                </a:solidFill>
                <a:latin typeface="Cakerolli Bold"/>
                <a:ea typeface="Cakerolli Bold"/>
                <a:cs typeface="Cakerolli Bold"/>
                <a:sym typeface="Cakerolli Bold"/>
              </a:rPr>
              <a:t>SDLC PHASES</a:t>
            </a:r>
          </a:p>
        </p:txBody>
      </p:sp>
      <p:sp>
        <p:nvSpPr>
          <p:cNvPr id="25" name="Freeform 25"/>
          <p:cNvSpPr/>
          <p:nvPr/>
        </p:nvSpPr>
        <p:spPr>
          <a:xfrm>
            <a:off x="9062838" y="3419317"/>
            <a:ext cx="3583038" cy="1694478"/>
          </a:xfrm>
          <a:custGeom>
            <a:avLst/>
            <a:gdLst/>
            <a:ahLst/>
            <a:cxnLst/>
            <a:rect l="l" t="t" r="r" b="b"/>
            <a:pathLst>
              <a:path w="3583038" h="1694478">
                <a:moveTo>
                  <a:pt x="0" y="0"/>
                </a:moveTo>
                <a:lnTo>
                  <a:pt x="3583038" y="0"/>
                </a:lnTo>
                <a:lnTo>
                  <a:pt x="3583038" y="1694478"/>
                </a:lnTo>
                <a:lnTo>
                  <a:pt x="0" y="1694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TextBox 26"/>
          <p:cNvSpPr txBox="1"/>
          <p:nvPr/>
        </p:nvSpPr>
        <p:spPr>
          <a:xfrm rot="-235009">
            <a:off x="9419741" y="3952018"/>
            <a:ext cx="2823633" cy="382128"/>
          </a:xfrm>
          <a:prstGeom prst="rect">
            <a:avLst/>
          </a:prstGeom>
        </p:spPr>
        <p:txBody>
          <a:bodyPr lIns="0" tIns="0" rIns="0" bIns="0" rtlCol="0" anchor="t">
            <a:spAutoFit/>
          </a:bodyPr>
          <a:lstStyle/>
          <a:p>
            <a:pPr algn="ctr">
              <a:lnSpc>
                <a:spcPts val="2119"/>
              </a:lnSpc>
            </a:pPr>
            <a:r>
              <a:rPr lang="en-US" sz="1513" b="1" dirty="0">
                <a:solidFill>
                  <a:srgbClr val="000000"/>
                </a:solidFill>
                <a:latin typeface="Cakerolli Bold"/>
                <a:ea typeface="Cakerolli Bold"/>
                <a:cs typeface="Cakerolli Bold"/>
                <a:sym typeface="Cakerolli Bold"/>
              </a:rPr>
              <a:t>SCRUM-AGILE METHODOLOGY</a:t>
            </a:r>
          </a:p>
        </p:txBody>
      </p:sp>
      <p:sp>
        <p:nvSpPr>
          <p:cNvPr id="27" name="Freeform 27"/>
          <p:cNvSpPr/>
          <p:nvPr/>
        </p:nvSpPr>
        <p:spPr>
          <a:xfrm>
            <a:off x="10578634" y="4579527"/>
            <a:ext cx="6136348" cy="1119883"/>
          </a:xfrm>
          <a:custGeom>
            <a:avLst/>
            <a:gdLst/>
            <a:ahLst/>
            <a:cxnLst/>
            <a:rect l="l" t="t" r="r" b="b"/>
            <a:pathLst>
              <a:path w="6136348" h="1119883">
                <a:moveTo>
                  <a:pt x="0" y="0"/>
                </a:moveTo>
                <a:lnTo>
                  <a:pt x="6136348" y="0"/>
                </a:lnTo>
                <a:lnTo>
                  <a:pt x="6136348" y="1119883"/>
                </a:lnTo>
                <a:lnTo>
                  <a:pt x="0" y="11198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8" name="TextBox 28"/>
          <p:cNvSpPr txBox="1"/>
          <p:nvPr/>
        </p:nvSpPr>
        <p:spPr>
          <a:xfrm rot="-116478">
            <a:off x="11060067" y="4998702"/>
            <a:ext cx="5384564" cy="444232"/>
          </a:xfrm>
          <a:prstGeom prst="rect">
            <a:avLst/>
          </a:prstGeom>
        </p:spPr>
        <p:txBody>
          <a:bodyPr lIns="0" tIns="0" rIns="0" bIns="0" rtlCol="0" anchor="t">
            <a:spAutoFit/>
          </a:bodyPr>
          <a:lstStyle/>
          <a:p>
            <a:pPr algn="ctr">
              <a:lnSpc>
                <a:spcPts val="1797"/>
              </a:lnSpc>
            </a:pPr>
            <a:r>
              <a:rPr lang="en-US" sz="1283">
                <a:solidFill>
                  <a:srgbClr val="000000"/>
                </a:solidFill>
                <a:latin typeface="Open Sans"/>
                <a:ea typeface="Open Sans"/>
                <a:cs typeface="Open Sans"/>
                <a:sym typeface="Open Sans"/>
              </a:rPr>
              <a:t>Flexible, iterative improvement method that focuses on short continious improvement. </a:t>
            </a:r>
          </a:p>
        </p:txBody>
      </p:sp>
      <p:sp>
        <p:nvSpPr>
          <p:cNvPr id="29" name="Freeform 29"/>
          <p:cNvSpPr/>
          <p:nvPr/>
        </p:nvSpPr>
        <p:spPr>
          <a:xfrm>
            <a:off x="10456315" y="5699410"/>
            <a:ext cx="6136348" cy="1119883"/>
          </a:xfrm>
          <a:custGeom>
            <a:avLst/>
            <a:gdLst/>
            <a:ahLst/>
            <a:cxnLst/>
            <a:rect l="l" t="t" r="r" b="b"/>
            <a:pathLst>
              <a:path w="6136348" h="1119883">
                <a:moveTo>
                  <a:pt x="0" y="0"/>
                </a:moveTo>
                <a:lnTo>
                  <a:pt x="6136348" y="0"/>
                </a:lnTo>
                <a:lnTo>
                  <a:pt x="6136348" y="1119884"/>
                </a:lnTo>
                <a:lnTo>
                  <a:pt x="0" y="1119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a:off x="10096223" y="6691507"/>
            <a:ext cx="6136348" cy="1119883"/>
          </a:xfrm>
          <a:custGeom>
            <a:avLst/>
            <a:gdLst/>
            <a:ahLst/>
            <a:cxnLst/>
            <a:rect l="l" t="t" r="r" b="b"/>
            <a:pathLst>
              <a:path w="6136348" h="1119883">
                <a:moveTo>
                  <a:pt x="0" y="0"/>
                </a:moveTo>
                <a:lnTo>
                  <a:pt x="6136348" y="0"/>
                </a:lnTo>
                <a:lnTo>
                  <a:pt x="6136348" y="1119884"/>
                </a:lnTo>
                <a:lnTo>
                  <a:pt x="0" y="1119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1" name="Freeform 31"/>
          <p:cNvSpPr/>
          <p:nvPr/>
        </p:nvSpPr>
        <p:spPr>
          <a:xfrm>
            <a:off x="9739821" y="7616142"/>
            <a:ext cx="6136348" cy="1119883"/>
          </a:xfrm>
          <a:custGeom>
            <a:avLst/>
            <a:gdLst/>
            <a:ahLst/>
            <a:cxnLst/>
            <a:rect l="l" t="t" r="r" b="b"/>
            <a:pathLst>
              <a:path w="6136348" h="1119883">
                <a:moveTo>
                  <a:pt x="0" y="0"/>
                </a:moveTo>
                <a:lnTo>
                  <a:pt x="6136347" y="0"/>
                </a:lnTo>
                <a:lnTo>
                  <a:pt x="6136347" y="1119884"/>
                </a:lnTo>
                <a:lnTo>
                  <a:pt x="0" y="1119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2" name="TextBox 32"/>
          <p:cNvSpPr txBox="1"/>
          <p:nvPr/>
        </p:nvSpPr>
        <p:spPr>
          <a:xfrm rot="-116478">
            <a:off x="10859323" y="6091091"/>
            <a:ext cx="5494225" cy="443468"/>
          </a:xfrm>
          <a:prstGeom prst="rect">
            <a:avLst/>
          </a:prstGeom>
        </p:spPr>
        <p:txBody>
          <a:bodyPr lIns="0" tIns="0" rIns="0" bIns="0" rtlCol="0" anchor="t">
            <a:spAutoFit/>
          </a:bodyPr>
          <a:lstStyle/>
          <a:p>
            <a:pPr algn="ctr">
              <a:lnSpc>
                <a:spcPts val="1773"/>
              </a:lnSpc>
            </a:pPr>
            <a:r>
              <a:rPr lang="en-US" sz="1266">
                <a:solidFill>
                  <a:srgbClr val="000000"/>
                </a:solidFill>
                <a:latin typeface="Open Sans"/>
                <a:ea typeface="Open Sans"/>
                <a:cs typeface="Open Sans"/>
                <a:sym typeface="Open Sans"/>
              </a:rPr>
              <a:t>Flexible process allowing for frequent interuptions and adaptations pivoting development focuses. </a:t>
            </a:r>
          </a:p>
        </p:txBody>
      </p:sp>
      <p:sp>
        <p:nvSpPr>
          <p:cNvPr id="33" name="TextBox 33"/>
          <p:cNvSpPr txBox="1"/>
          <p:nvPr/>
        </p:nvSpPr>
        <p:spPr>
          <a:xfrm rot="-116478">
            <a:off x="10457496" y="7079830"/>
            <a:ext cx="5494225" cy="219938"/>
          </a:xfrm>
          <a:prstGeom prst="rect">
            <a:avLst/>
          </a:prstGeom>
        </p:spPr>
        <p:txBody>
          <a:bodyPr lIns="0" tIns="0" rIns="0" bIns="0" rtlCol="0" anchor="t">
            <a:spAutoFit/>
          </a:bodyPr>
          <a:lstStyle/>
          <a:p>
            <a:pPr algn="ctr">
              <a:lnSpc>
                <a:spcPts val="1773"/>
              </a:lnSpc>
            </a:pPr>
            <a:r>
              <a:rPr lang="en-US" sz="1266">
                <a:solidFill>
                  <a:srgbClr val="000000"/>
                </a:solidFill>
                <a:latin typeface="Open Sans"/>
                <a:ea typeface="Open Sans"/>
                <a:cs typeface="Open Sans"/>
                <a:sym typeface="Open Sans"/>
              </a:rPr>
              <a:t>Trial and error practices where improvement is continuously learned. </a:t>
            </a:r>
          </a:p>
        </p:txBody>
      </p:sp>
      <p:sp>
        <p:nvSpPr>
          <p:cNvPr id="34" name="TextBox 34"/>
          <p:cNvSpPr txBox="1"/>
          <p:nvPr/>
        </p:nvSpPr>
        <p:spPr>
          <a:xfrm rot="-116478">
            <a:off x="10111611" y="8037175"/>
            <a:ext cx="5494225" cy="443468"/>
          </a:xfrm>
          <a:prstGeom prst="rect">
            <a:avLst/>
          </a:prstGeom>
        </p:spPr>
        <p:txBody>
          <a:bodyPr lIns="0" tIns="0" rIns="0" bIns="0" rtlCol="0" anchor="t">
            <a:spAutoFit/>
          </a:bodyPr>
          <a:lstStyle/>
          <a:p>
            <a:pPr algn="ctr">
              <a:lnSpc>
                <a:spcPts val="1773"/>
              </a:lnSpc>
            </a:pPr>
            <a:r>
              <a:rPr lang="en-US" sz="1266">
                <a:solidFill>
                  <a:srgbClr val="000000"/>
                </a:solidFill>
                <a:latin typeface="Open Sans"/>
                <a:ea typeface="Open Sans"/>
                <a:cs typeface="Open Sans"/>
                <a:sym typeface="Open Sans"/>
              </a:rPr>
              <a:t>Information and best practices are developed by means of experimenting and observing. </a:t>
            </a:r>
          </a:p>
        </p:txBody>
      </p:sp>
      <p:sp>
        <p:nvSpPr>
          <p:cNvPr id="35" name="Freeform 35"/>
          <p:cNvSpPr/>
          <p:nvPr/>
        </p:nvSpPr>
        <p:spPr>
          <a:xfrm>
            <a:off x="9502021" y="8561511"/>
            <a:ext cx="6136348" cy="1119883"/>
          </a:xfrm>
          <a:custGeom>
            <a:avLst/>
            <a:gdLst/>
            <a:ahLst/>
            <a:cxnLst/>
            <a:rect l="l" t="t" r="r" b="b"/>
            <a:pathLst>
              <a:path w="6136348" h="1119883">
                <a:moveTo>
                  <a:pt x="0" y="0"/>
                </a:moveTo>
                <a:lnTo>
                  <a:pt x="6136347" y="0"/>
                </a:lnTo>
                <a:lnTo>
                  <a:pt x="6136347" y="1119884"/>
                </a:lnTo>
                <a:lnTo>
                  <a:pt x="0" y="1119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TextBox 36"/>
          <p:cNvSpPr txBox="1"/>
          <p:nvPr/>
        </p:nvSpPr>
        <p:spPr>
          <a:xfrm rot="-116478">
            <a:off x="9934497" y="8966696"/>
            <a:ext cx="5494225" cy="443468"/>
          </a:xfrm>
          <a:prstGeom prst="rect">
            <a:avLst/>
          </a:prstGeom>
        </p:spPr>
        <p:txBody>
          <a:bodyPr lIns="0" tIns="0" rIns="0" bIns="0" rtlCol="0" anchor="t">
            <a:spAutoFit/>
          </a:bodyPr>
          <a:lstStyle/>
          <a:p>
            <a:pPr algn="ctr">
              <a:lnSpc>
                <a:spcPts val="1773"/>
              </a:lnSpc>
            </a:pPr>
            <a:r>
              <a:rPr lang="en-US" sz="1266">
                <a:solidFill>
                  <a:srgbClr val="000000"/>
                </a:solidFill>
                <a:latin typeface="Open Sans"/>
                <a:ea typeface="Open Sans"/>
                <a:cs typeface="Open Sans"/>
                <a:sym typeface="Open Sans"/>
              </a:rPr>
              <a:t>The phases of SDLC are cyclical rather than a straight lined linear approach such as other methodologies like waterfall. </a:t>
            </a:r>
          </a:p>
        </p:txBody>
      </p:sp>
      <p:sp>
        <p:nvSpPr>
          <p:cNvPr id="37" name="TextBox 37"/>
          <p:cNvSpPr txBox="1"/>
          <p:nvPr/>
        </p:nvSpPr>
        <p:spPr>
          <a:xfrm rot="-235009">
            <a:off x="5756357" y="1442752"/>
            <a:ext cx="7971816" cy="1097882"/>
          </a:xfrm>
          <a:prstGeom prst="rect">
            <a:avLst/>
          </a:prstGeom>
        </p:spPr>
        <p:txBody>
          <a:bodyPr lIns="0" tIns="0" rIns="0" bIns="0" rtlCol="0" anchor="t">
            <a:spAutoFit/>
          </a:bodyPr>
          <a:lstStyle/>
          <a:p>
            <a:pPr algn="ctr">
              <a:lnSpc>
                <a:spcPts val="6160"/>
              </a:lnSpc>
            </a:pPr>
            <a:r>
              <a:rPr lang="en-US" sz="4400" b="1" dirty="0">
                <a:solidFill>
                  <a:srgbClr val="000000"/>
                </a:solidFill>
                <a:latin typeface="Cakerolli Bold"/>
                <a:ea typeface="Cakerolli Bold"/>
                <a:cs typeface="Cakerolli Bold"/>
                <a:sym typeface="Cakerolli Bold"/>
              </a:rPr>
              <a:t>PHASES OF THE SDLC IN AGILE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683939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55500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123783"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660115" y="13909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5224349" y="-725906"/>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rot="-235009">
            <a:off x="5698219" y="541846"/>
            <a:ext cx="9327273" cy="2168700"/>
          </a:xfrm>
          <a:prstGeom prst="rect">
            <a:avLst/>
          </a:prstGeom>
        </p:spPr>
        <p:txBody>
          <a:bodyPr lIns="0" tIns="0" rIns="0" bIns="0" rtlCol="0" anchor="t">
            <a:spAutoFit/>
          </a:bodyPr>
          <a:lstStyle/>
          <a:p>
            <a:pPr algn="ctr">
              <a:lnSpc>
                <a:spcPts val="12242"/>
              </a:lnSpc>
            </a:pPr>
            <a:r>
              <a:rPr lang="en-US" sz="8744" b="1" dirty="0">
                <a:solidFill>
                  <a:srgbClr val="000000"/>
                </a:solidFill>
                <a:latin typeface="Cakerolli Bold"/>
                <a:ea typeface="Cakerolli Bold"/>
                <a:cs typeface="Cakerolli Bold"/>
                <a:sym typeface="Cakerolli Bold"/>
              </a:rPr>
              <a:t>AGILE PHASES</a:t>
            </a:r>
          </a:p>
        </p:txBody>
      </p:sp>
      <p:sp>
        <p:nvSpPr>
          <p:cNvPr id="9" name="Freeform 9"/>
          <p:cNvSpPr/>
          <p:nvPr/>
        </p:nvSpPr>
        <p:spPr>
          <a:xfrm>
            <a:off x="2812515" y="15433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TextBox 10"/>
          <p:cNvSpPr txBox="1"/>
          <p:nvPr/>
        </p:nvSpPr>
        <p:spPr>
          <a:xfrm>
            <a:off x="4290966" y="3315329"/>
            <a:ext cx="8865729" cy="2063403"/>
          </a:xfrm>
          <a:prstGeom prst="rect">
            <a:avLst/>
          </a:prstGeom>
        </p:spPr>
        <p:txBody>
          <a:bodyPr lIns="0" tIns="0" rIns="0" bIns="0" rtlCol="0" anchor="t">
            <a:spAutoFit/>
          </a:bodyPr>
          <a:lstStyle/>
          <a:p>
            <a:pPr algn="ctr">
              <a:lnSpc>
                <a:spcPts val="3359"/>
              </a:lnSpc>
            </a:pPr>
            <a:r>
              <a:rPr lang="en-US" sz="2400" b="1">
                <a:solidFill>
                  <a:srgbClr val="000000"/>
                </a:solidFill>
                <a:latin typeface="Open Sans Bold"/>
                <a:ea typeface="Open Sans Bold"/>
                <a:cs typeface="Open Sans Bold"/>
                <a:sym typeface="Open Sans Bold"/>
              </a:rPr>
              <a:t>Planning</a:t>
            </a:r>
          </a:p>
          <a:p>
            <a:pPr marL="343472" lvl="1" indent="-171736" algn="l">
              <a:lnSpc>
                <a:spcPts val="2227"/>
              </a:lnSpc>
              <a:buFont typeface="Arial"/>
              <a:buChar char="•"/>
            </a:pPr>
            <a:r>
              <a:rPr lang="en-US" sz="1590">
                <a:solidFill>
                  <a:srgbClr val="000000"/>
                </a:solidFill>
                <a:latin typeface="Open Sans"/>
                <a:ea typeface="Open Sans"/>
                <a:cs typeface="Open Sans"/>
                <a:sym typeface="Open Sans"/>
              </a:rPr>
              <a:t>Sprint Planning </a:t>
            </a:r>
          </a:p>
          <a:p>
            <a:pPr marL="686944" lvl="2" indent="-228981" algn="l">
              <a:lnSpc>
                <a:spcPts val="2227"/>
              </a:lnSpc>
              <a:buFont typeface="Arial"/>
              <a:buChar char="⚬"/>
            </a:pPr>
            <a:r>
              <a:rPr lang="en-US" sz="1590">
                <a:solidFill>
                  <a:srgbClr val="000000"/>
                </a:solidFill>
                <a:latin typeface="Open Sans"/>
                <a:ea typeface="Open Sans"/>
                <a:cs typeface="Open Sans"/>
                <a:sym typeface="Open Sans"/>
              </a:rPr>
              <a:t>This Scrum event takes place at the beginning of each Sprint. </a:t>
            </a:r>
          </a:p>
          <a:p>
            <a:pPr marL="686944" lvl="2" indent="-228981" algn="l">
              <a:lnSpc>
                <a:spcPts val="2227"/>
              </a:lnSpc>
              <a:buFont typeface="Arial"/>
              <a:buChar char="⚬"/>
            </a:pPr>
            <a:r>
              <a:rPr lang="en-US" sz="1590">
                <a:solidFill>
                  <a:srgbClr val="000000"/>
                </a:solidFill>
                <a:latin typeface="Open Sans"/>
                <a:ea typeface="Open Sans"/>
                <a:cs typeface="Open Sans"/>
                <a:sym typeface="Open Sans"/>
              </a:rPr>
              <a:t>Product Owner and team discuss user stories that will be worked on during the Sprint. Team defines the tasks that will need to be accomplished during the sprint to achieve the user stories. </a:t>
            </a:r>
          </a:p>
          <a:p>
            <a:pPr marL="686944" lvl="2" indent="-228981" algn="l">
              <a:lnSpc>
                <a:spcPts val="2227"/>
              </a:lnSpc>
              <a:buFont typeface="Arial"/>
              <a:buChar char="⚬"/>
            </a:pPr>
            <a:r>
              <a:rPr lang="en-US" sz="1590">
                <a:solidFill>
                  <a:srgbClr val="000000"/>
                </a:solidFill>
                <a:latin typeface="Open Sans"/>
                <a:ea typeface="Open Sans"/>
                <a:cs typeface="Open Sans"/>
                <a:sym typeface="Open Sans"/>
              </a:rPr>
              <a:t>Team members will be assigned and take responsibilities of specific tasks. </a:t>
            </a:r>
          </a:p>
        </p:txBody>
      </p:sp>
      <p:sp>
        <p:nvSpPr>
          <p:cNvPr id="11" name="Freeform 11"/>
          <p:cNvSpPr/>
          <p:nvPr/>
        </p:nvSpPr>
        <p:spPr>
          <a:xfrm>
            <a:off x="15408174"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1729388"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2565722" y="2899721"/>
            <a:ext cx="4669277" cy="4114800"/>
          </a:xfrm>
          <a:custGeom>
            <a:avLst/>
            <a:gdLst/>
            <a:ahLst/>
            <a:cxnLst/>
            <a:rect l="l" t="t" r="r" b="b"/>
            <a:pathLst>
              <a:path w="4669277" h="4114800">
                <a:moveTo>
                  <a:pt x="0" y="0"/>
                </a:moveTo>
                <a:lnTo>
                  <a:pt x="4669276" y="0"/>
                </a:lnTo>
                <a:lnTo>
                  <a:pt x="466927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Freeform 14"/>
          <p:cNvSpPr/>
          <p:nvPr/>
        </p:nvSpPr>
        <p:spPr>
          <a:xfrm>
            <a:off x="18066162" y="3353429"/>
            <a:ext cx="4669277" cy="4114800"/>
          </a:xfrm>
          <a:custGeom>
            <a:avLst/>
            <a:gdLst/>
            <a:ahLst/>
            <a:cxnLst/>
            <a:rect l="l" t="t" r="r" b="b"/>
            <a:pathLst>
              <a:path w="4669277" h="4114800">
                <a:moveTo>
                  <a:pt x="0" y="0"/>
                </a:moveTo>
                <a:lnTo>
                  <a:pt x="4669277" y="0"/>
                </a:lnTo>
                <a:lnTo>
                  <a:pt x="466927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5" name="Freeform 15"/>
          <p:cNvSpPr/>
          <p:nvPr/>
        </p:nvSpPr>
        <p:spPr>
          <a:xfrm>
            <a:off x="15953362" y="-1741603"/>
            <a:ext cx="4669277" cy="4114800"/>
          </a:xfrm>
          <a:custGeom>
            <a:avLst/>
            <a:gdLst/>
            <a:ahLst/>
            <a:cxnLst/>
            <a:rect l="l" t="t" r="r" b="b"/>
            <a:pathLst>
              <a:path w="4669277" h="4114800">
                <a:moveTo>
                  <a:pt x="0" y="0"/>
                </a:moveTo>
                <a:lnTo>
                  <a:pt x="4669276" y="0"/>
                </a:lnTo>
                <a:lnTo>
                  <a:pt x="466927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4290966" y="5680985"/>
            <a:ext cx="8865729" cy="1787244"/>
          </a:xfrm>
          <a:prstGeom prst="rect">
            <a:avLst/>
          </a:prstGeom>
        </p:spPr>
        <p:txBody>
          <a:bodyPr lIns="0" tIns="0" rIns="0" bIns="0" rtlCol="0" anchor="t">
            <a:spAutoFit/>
          </a:bodyPr>
          <a:lstStyle/>
          <a:p>
            <a:pPr algn="ctr">
              <a:lnSpc>
                <a:spcPts val="3359"/>
              </a:lnSpc>
            </a:pPr>
            <a:r>
              <a:rPr lang="en-US" sz="2400" b="1">
                <a:solidFill>
                  <a:srgbClr val="000000"/>
                </a:solidFill>
                <a:latin typeface="Open Sans Bold"/>
                <a:ea typeface="Open Sans Bold"/>
                <a:cs typeface="Open Sans Bold"/>
                <a:sym typeface="Open Sans Bold"/>
              </a:rPr>
              <a:t>Requirements</a:t>
            </a:r>
          </a:p>
          <a:p>
            <a:pPr marL="343472" lvl="1" indent="-171736" algn="l">
              <a:lnSpc>
                <a:spcPts val="2227"/>
              </a:lnSpc>
              <a:buFont typeface="Arial"/>
              <a:buChar char="•"/>
            </a:pPr>
            <a:r>
              <a:rPr lang="en-US" sz="1590">
                <a:solidFill>
                  <a:srgbClr val="000000"/>
                </a:solidFill>
                <a:latin typeface="Open Sans"/>
                <a:ea typeface="Open Sans"/>
                <a:cs typeface="Open Sans"/>
                <a:sym typeface="Open Sans"/>
              </a:rPr>
              <a:t>Defined as project progresses through sprint. </a:t>
            </a:r>
          </a:p>
          <a:p>
            <a:pPr marL="343472" lvl="1" indent="-171736" algn="l">
              <a:lnSpc>
                <a:spcPts val="2227"/>
              </a:lnSpc>
              <a:buFont typeface="Arial"/>
              <a:buChar char="•"/>
            </a:pPr>
            <a:r>
              <a:rPr lang="en-US" sz="1590">
                <a:solidFill>
                  <a:srgbClr val="000000"/>
                </a:solidFill>
                <a:latin typeface="Open Sans"/>
                <a:ea typeface="Open Sans"/>
                <a:cs typeface="Open Sans"/>
                <a:sym typeface="Open Sans"/>
              </a:rPr>
              <a:t>Product Backlog is created. </a:t>
            </a:r>
          </a:p>
          <a:p>
            <a:pPr marL="686944" lvl="2" indent="-228981" algn="l">
              <a:lnSpc>
                <a:spcPts val="2227"/>
              </a:lnSpc>
              <a:buFont typeface="Arial"/>
              <a:buChar char="⚬"/>
            </a:pPr>
            <a:r>
              <a:rPr lang="en-US" sz="1590">
                <a:solidFill>
                  <a:srgbClr val="000000"/>
                </a:solidFill>
                <a:latin typeface="Open Sans"/>
                <a:ea typeface="Open Sans"/>
                <a:cs typeface="Open Sans"/>
                <a:sym typeface="Open Sans"/>
              </a:rPr>
              <a:t>Prioritiuzed list of work to be done.</a:t>
            </a:r>
          </a:p>
          <a:p>
            <a:pPr marL="686944" lvl="2" indent="-228981" algn="l">
              <a:lnSpc>
                <a:spcPts val="2227"/>
              </a:lnSpc>
              <a:buFont typeface="Arial"/>
              <a:buChar char="⚬"/>
            </a:pPr>
            <a:r>
              <a:rPr lang="en-US" sz="1590">
                <a:solidFill>
                  <a:srgbClr val="000000"/>
                </a:solidFill>
                <a:latin typeface="Open Sans"/>
                <a:ea typeface="Open Sans"/>
                <a:cs typeface="Open Sans"/>
                <a:sym typeface="Open Sans"/>
              </a:rPr>
              <a:t>The Product Backlog is made of user stories. </a:t>
            </a:r>
          </a:p>
          <a:p>
            <a:pPr marL="686944" lvl="2" indent="-228981" algn="l">
              <a:lnSpc>
                <a:spcPts val="2227"/>
              </a:lnSpc>
              <a:buFont typeface="Arial"/>
              <a:buChar char="⚬"/>
            </a:pPr>
            <a:r>
              <a:rPr lang="en-US" sz="1590">
                <a:solidFill>
                  <a:srgbClr val="000000"/>
                </a:solidFill>
                <a:latin typeface="Open Sans"/>
                <a:ea typeface="Open Sans"/>
                <a:cs typeface="Open Sans"/>
                <a:sym typeface="Open Sans"/>
              </a:rPr>
              <a:t>Continously being updated by the Product Owner.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683939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555003"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123783"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660115" y="13909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812515" y="1543352"/>
            <a:ext cx="12967769" cy="7505097"/>
          </a:xfrm>
          <a:custGeom>
            <a:avLst/>
            <a:gdLst/>
            <a:ahLst/>
            <a:cxnLst/>
            <a:rect l="l" t="t" r="r" b="b"/>
            <a:pathLst>
              <a:path w="12967769" h="7505097">
                <a:moveTo>
                  <a:pt x="0" y="0"/>
                </a:moveTo>
                <a:lnTo>
                  <a:pt x="12967770" y="0"/>
                </a:lnTo>
                <a:lnTo>
                  <a:pt x="12967770" y="7505096"/>
                </a:lnTo>
                <a:lnTo>
                  <a:pt x="0" y="7505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5224349" y="-725906"/>
            <a:ext cx="11064051" cy="5232374"/>
          </a:xfrm>
          <a:custGeom>
            <a:avLst/>
            <a:gdLst/>
            <a:ahLst/>
            <a:cxnLst/>
            <a:rect l="l" t="t" r="r" b="b"/>
            <a:pathLst>
              <a:path w="11064051" h="5232374">
                <a:moveTo>
                  <a:pt x="0" y="0"/>
                </a:moveTo>
                <a:lnTo>
                  <a:pt x="11064051" y="0"/>
                </a:lnTo>
                <a:lnTo>
                  <a:pt x="11064051" y="5232374"/>
                </a:lnTo>
                <a:lnTo>
                  <a:pt x="0" y="5232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rot="-235009">
            <a:off x="5688208" y="741055"/>
            <a:ext cx="9327273" cy="2168700"/>
          </a:xfrm>
          <a:prstGeom prst="rect">
            <a:avLst/>
          </a:prstGeom>
        </p:spPr>
        <p:txBody>
          <a:bodyPr lIns="0" tIns="0" rIns="0" bIns="0" rtlCol="0" anchor="t">
            <a:spAutoFit/>
          </a:bodyPr>
          <a:lstStyle/>
          <a:p>
            <a:pPr algn="ctr">
              <a:lnSpc>
                <a:spcPts val="12242"/>
              </a:lnSpc>
            </a:pPr>
            <a:r>
              <a:rPr lang="en-US" sz="8744" b="1" dirty="0">
                <a:solidFill>
                  <a:srgbClr val="000000"/>
                </a:solidFill>
                <a:latin typeface="Cakerolli Bold"/>
                <a:ea typeface="Cakerolli Bold"/>
                <a:cs typeface="Cakerolli Bold"/>
                <a:sym typeface="Cakerolli Bold"/>
              </a:rPr>
              <a:t>AGILE PHASES</a:t>
            </a:r>
          </a:p>
        </p:txBody>
      </p:sp>
      <p:sp>
        <p:nvSpPr>
          <p:cNvPr id="10" name="TextBox 10"/>
          <p:cNvSpPr txBox="1"/>
          <p:nvPr/>
        </p:nvSpPr>
        <p:spPr>
          <a:xfrm>
            <a:off x="4085822" y="3683127"/>
            <a:ext cx="9468119" cy="3888132"/>
          </a:xfrm>
          <a:prstGeom prst="rect">
            <a:avLst/>
          </a:prstGeom>
        </p:spPr>
        <p:txBody>
          <a:bodyPr lIns="0" tIns="0" rIns="0" bIns="0" rtlCol="0" anchor="t">
            <a:spAutoFit/>
          </a:bodyPr>
          <a:lstStyle/>
          <a:p>
            <a:pPr algn="ctr">
              <a:lnSpc>
                <a:spcPts val="3079"/>
              </a:lnSpc>
            </a:pPr>
            <a:r>
              <a:rPr lang="en-US" sz="2199" b="1" dirty="0">
                <a:solidFill>
                  <a:srgbClr val="000000"/>
                </a:solidFill>
                <a:latin typeface="Open Sans Bold"/>
                <a:ea typeface="Open Sans Bold"/>
                <a:cs typeface="Open Sans Bold"/>
                <a:sym typeface="Open Sans Bold"/>
              </a:rPr>
              <a:t>Design, Development, and Deployment</a:t>
            </a:r>
          </a:p>
          <a:p>
            <a:pPr marL="474979" lvl="1" indent="-237490" algn="l">
              <a:lnSpc>
                <a:spcPts val="3079"/>
              </a:lnSpc>
              <a:buFont typeface="Arial"/>
              <a:buChar char="•"/>
            </a:pPr>
            <a:r>
              <a:rPr lang="en-US" sz="2199" dirty="0">
                <a:solidFill>
                  <a:srgbClr val="000000"/>
                </a:solidFill>
                <a:latin typeface="Open Sans"/>
                <a:ea typeface="Open Sans"/>
                <a:cs typeface="Open Sans"/>
                <a:sym typeface="Open Sans"/>
              </a:rPr>
              <a:t>These stages are done simultaneously within each Sprint cycle. </a:t>
            </a:r>
          </a:p>
          <a:p>
            <a:pPr marL="474979" lvl="1" indent="-237490" algn="l">
              <a:lnSpc>
                <a:spcPts val="3079"/>
              </a:lnSpc>
              <a:buFont typeface="Arial"/>
              <a:buChar char="•"/>
            </a:pPr>
            <a:r>
              <a:rPr lang="en-US" sz="2199" dirty="0">
                <a:solidFill>
                  <a:srgbClr val="000000"/>
                </a:solidFill>
                <a:latin typeface="Open Sans"/>
                <a:ea typeface="Open Sans"/>
                <a:cs typeface="Open Sans"/>
                <a:sym typeface="Open Sans"/>
              </a:rPr>
              <a:t>Sprints last between 1 to 4 weeks ending with a Sprint Review and Sprint Retrospective.</a:t>
            </a:r>
          </a:p>
          <a:p>
            <a:pPr marL="474979" lvl="1" indent="-237490" algn="l">
              <a:lnSpc>
                <a:spcPts val="3079"/>
              </a:lnSpc>
              <a:buFont typeface="Arial"/>
              <a:buChar char="•"/>
            </a:pPr>
            <a:r>
              <a:rPr lang="en-US" sz="2199" dirty="0">
                <a:solidFill>
                  <a:srgbClr val="000000"/>
                </a:solidFill>
                <a:latin typeface="Open Sans"/>
                <a:ea typeface="Open Sans"/>
                <a:cs typeface="Open Sans"/>
                <a:sym typeface="Open Sans"/>
              </a:rPr>
              <a:t>Daily Scrum event helps to monitor progress of the team and identify any obstacles that may slow down progress. </a:t>
            </a:r>
          </a:p>
          <a:p>
            <a:pPr marL="474979" lvl="1" indent="-237490" algn="l">
              <a:lnSpc>
                <a:spcPts val="3079"/>
              </a:lnSpc>
              <a:buFont typeface="Arial"/>
              <a:buChar char="•"/>
            </a:pPr>
            <a:r>
              <a:rPr lang="en-US" sz="2199" dirty="0">
                <a:solidFill>
                  <a:srgbClr val="000000"/>
                </a:solidFill>
                <a:latin typeface="Open Sans"/>
                <a:ea typeface="Open Sans"/>
                <a:cs typeface="Open Sans"/>
                <a:sym typeface="Open Sans"/>
              </a:rPr>
              <a:t>Team showcases work accomplished to stakeholders at the end of the Sprint during the Sprint review  </a:t>
            </a:r>
          </a:p>
          <a:p>
            <a:pPr marL="474979" lvl="1" indent="-237490" algn="l">
              <a:lnSpc>
                <a:spcPts val="3079"/>
              </a:lnSpc>
              <a:buFont typeface="Arial"/>
              <a:buChar char="•"/>
            </a:pPr>
            <a:r>
              <a:rPr lang="en-US" sz="2199" dirty="0">
                <a:solidFill>
                  <a:srgbClr val="000000"/>
                </a:solidFill>
                <a:latin typeface="Open Sans"/>
                <a:ea typeface="Open Sans"/>
                <a:cs typeface="Open Sans"/>
                <a:sym typeface="Open Sans"/>
              </a:rPr>
              <a:t>Team discusses what to stop doing and what to continue doing in the next sprint during Sprint Retrospective. </a:t>
            </a:r>
          </a:p>
        </p:txBody>
      </p:sp>
      <p:sp>
        <p:nvSpPr>
          <p:cNvPr id="11" name="Freeform 11"/>
          <p:cNvSpPr/>
          <p:nvPr/>
        </p:nvSpPr>
        <p:spPr>
          <a:xfrm>
            <a:off x="15408174" y="7014521"/>
            <a:ext cx="4284390" cy="4114800"/>
          </a:xfrm>
          <a:custGeom>
            <a:avLst/>
            <a:gdLst/>
            <a:ahLst/>
            <a:cxnLst/>
            <a:rect l="l" t="t" r="r" b="b"/>
            <a:pathLst>
              <a:path w="4284390" h="4114800">
                <a:moveTo>
                  <a:pt x="0" y="0"/>
                </a:moveTo>
                <a:lnTo>
                  <a:pt x="4284390" y="0"/>
                </a:lnTo>
                <a:lnTo>
                  <a:pt x="42843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1729388" y="7014521"/>
            <a:ext cx="4284390" cy="4114800"/>
          </a:xfrm>
          <a:custGeom>
            <a:avLst/>
            <a:gdLst/>
            <a:ahLst/>
            <a:cxnLst/>
            <a:rect l="l" t="t" r="r" b="b"/>
            <a:pathLst>
              <a:path w="4284390" h="4114800">
                <a:moveTo>
                  <a:pt x="0" y="0"/>
                </a:moveTo>
                <a:lnTo>
                  <a:pt x="4284391" y="0"/>
                </a:lnTo>
                <a:lnTo>
                  <a:pt x="42843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8066162" y="3353429"/>
            <a:ext cx="4669277" cy="4114800"/>
          </a:xfrm>
          <a:custGeom>
            <a:avLst/>
            <a:gdLst/>
            <a:ahLst/>
            <a:cxnLst/>
            <a:rect l="l" t="t" r="r" b="b"/>
            <a:pathLst>
              <a:path w="4669277" h="4114800">
                <a:moveTo>
                  <a:pt x="0" y="0"/>
                </a:moveTo>
                <a:lnTo>
                  <a:pt x="4669277" y="0"/>
                </a:lnTo>
                <a:lnTo>
                  <a:pt x="466927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Freeform 14"/>
          <p:cNvSpPr/>
          <p:nvPr/>
        </p:nvSpPr>
        <p:spPr>
          <a:xfrm>
            <a:off x="2357640" y="2842761"/>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13"/>
            <a:stretch>
              <a:fillRect/>
            </a:stretch>
          </a:blipFill>
        </p:spPr>
        <p:txBody>
          <a:bodyPr/>
          <a:lstStyle/>
          <a:p>
            <a:endParaRPr lang="en-US"/>
          </a:p>
        </p:txBody>
      </p:sp>
      <p:sp>
        <p:nvSpPr>
          <p:cNvPr id="15" name="Freeform 15"/>
          <p:cNvSpPr/>
          <p:nvPr/>
        </p:nvSpPr>
        <p:spPr>
          <a:xfrm>
            <a:off x="15024905" y="5864152"/>
            <a:ext cx="909751" cy="2300739"/>
          </a:xfrm>
          <a:custGeom>
            <a:avLst/>
            <a:gdLst/>
            <a:ahLst/>
            <a:cxnLst/>
            <a:rect l="l" t="t" r="r" b="b"/>
            <a:pathLst>
              <a:path w="909751" h="2300739">
                <a:moveTo>
                  <a:pt x="0" y="0"/>
                </a:moveTo>
                <a:lnTo>
                  <a:pt x="909751" y="0"/>
                </a:lnTo>
                <a:lnTo>
                  <a:pt x="909751" y="2300739"/>
                </a:lnTo>
                <a:lnTo>
                  <a:pt x="0" y="2300739"/>
                </a:lnTo>
                <a:lnTo>
                  <a:pt x="0" y="0"/>
                </a:lnTo>
                <a:close/>
              </a:path>
            </a:pathLst>
          </a:custGeom>
          <a:blipFill>
            <a:blip r:embed="rId13"/>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1234</Words>
  <Application>Microsoft Office PowerPoint</Application>
  <PresentationFormat>Custom</PresentationFormat>
  <Paragraphs>114</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Open Sans Bold</vt:lpstr>
      <vt:lpstr>Open Sans</vt:lpstr>
      <vt:lpstr>Cakerolli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Steven Armenta</cp:lastModifiedBy>
  <cp:revision>2</cp:revision>
  <dcterms:created xsi:type="dcterms:W3CDTF">2006-08-16T00:00:00Z</dcterms:created>
  <dcterms:modified xsi:type="dcterms:W3CDTF">2024-12-13T23:10:16Z</dcterms:modified>
  <dc:identifier>DAGZNMibkGc</dc:identifier>
</cp:coreProperties>
</file>